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32"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64" d="100"/>
          <a:sy n="64" d="100"/>
        </p:scale>
        <p:origin x="-1566" y="-15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2E43B303-FC39-46CC-9E38-9D7C2DAA4435}" type="datetimeFigureOut">
              <a:rPr lang="he-IL" smtClean="0"/>
              <a:t>י"ח/כסלו/תשפ"א</a:t>
            </a:fld>
            <a:endParaRPr lang="he-IL"/>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he-IL"/>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E0961C98-F70F-4F8C-97BD-5540D69BD419}" type="slidenum">
              <a:rPr lang="he-IL" smtClean="0"/>
              <a:t>‹#›</a:t>
            </a:fld>
            <a:endParaRPr lang="he-IL"/>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he-IL" smtClean="0"/>
              <a:t>לחץ כדי לערוך סגנון כותרת של תבנית בסיס</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a:p>
        </p:txBody>
      </p:sp>
      <p:sp>
        <p:nvSpPr>
          <p:cNvPr id="3" name="Vertical Text Placeholder 2"/>
          <p:cNvSpPr>
            <a:spLocks noGrp="1"/>
          </p:cNvSpPr>
          <p:nvPr>
            <p:ph type="body" orient="vert" idx="1"/>
          </p:nvPr>
        </p:nvSpPr>
        <p:spPr/>
        <p:txBody>
          <a:bodyPr vert="eaVert" anchor="ct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Date Placeholder 3"/>
          <p:cNvSpPr>
            <a:spLocks noGrp="1"/>
          </p:cNvSpPr>
          <p:nvPr>
            <p:ph type="dt" sz="half" idx="10"/>
          </p:nvPr>
        </p:nvSpPr>
        <p:spPr/>
        <p:txBody>
          <a:bodyPr/>
          <a:lstStyle/>
          <a:p>
            <a:fld id="{2E43B303-FC39-46CC-9E38-9D7C2DAA4435}" type="datetimeFigureOut">
              <a:rPr lang="he-IL" smtClean="0"/>
              <a:t>י"ח/כסלו/תשפ"א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E0961C98-F70F-4F8C-97BD-5540D69BD419}" type="slidenum">
              <a:rPr lang="he-IL" smtClean="0"/>
              <a:t>‹#›</a:t>
            </a:fld>
            <a:endParaRPr lang="he-IL"/>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he-IL" smtClean="0"/>
              <a:t>לחץ כדי לערוך סגנון כותרת של תבנית בסיס</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Date Placeholder 3"/>
          <p:cNvSpPr>
            <a:spLocks noGrp="1"/>
          </p:cNvSpPr>
          <p:nvPr>
            <p:ph type="dt" sz="half" idx="10"/>
          </p:nvPr>
        </p:nvSpPr>
        <p:spPr/>
        <p:txBody>
          <a:bodyPr/>
          <a:lstStyle/>
          <a:p>
            <a:fld id="{2E43B303-FC39-46CC-9E38-9D7C2DAA4435}" type="datetimeFigureOut">
              <a:rPr lang="he-IL" smtClean="0"/>
              <a:t>י"ח/כסלו/תשפ"א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E0961C98-F70F-4F8C-97BD-5540D69BD419}" type="slidenum">
              <a:rPr lang="he-IL" smtClean="0"/>
              <a:t>‹#›</a:t>
            </a:fld>
            <a:endParaRPr lang="he-IL"/>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Date Placeholder 3"/>
          <p:cNvSpPr>
            <a:spLocks noGrp="1"/>
          </p:cNvSpPr>
          <p:nvPr>
            <p:ph type="dt" sz="half" idx="10"/>
          </p:nvPr>
        </p:nvSpPr>
        <p:spPr/>
        <p:txBody>
          <a:bodyPr/>
          <a:lstStyle/>
          <a:p>
            <a:fld id="{2E43B303-FC39-46CC-9E38-9D7C2DAA4435}" type="datetimeFigureOut">
              <a:rPr lang="he-IL" smtClean="0"/>
              <a:t>י"ח/כסלו/תשפ"א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E0961C98-F70F-4F8C-97BD-5540D69BD419}" type="slidenum">
              <a:rPr lang="he-IL" smtClean="0"/>
              <a:t>‹#›</a:t>
            </a:fld>
            <a:endParaRPr lang="he-IL"/>
          </a:p>
        </p:txBody>
      </p:sp>
      <p:sp>
        <p:nvSpPr>
          <p:cNvPr id="11" name="Title 10"/>
          <p:cNvSpPr>
            <a:spLocks noGrp="1"/>
          </p:cNvSpPr>
          <p:nvPr>
            <p:ph type="title"/>
          </p:nvPr>
        </p:nvSpPr>
        <p:spPr/>
        <p:txBody>
          <a:bodyPr/>
          <a:lstStyle/>
          <a:p>
            <a:r>
              <a:rPr lang="he-IL" smtClean="0"/>
              <a:t>לחץ כדי לערוך סגנון כותרת של תבנית בסיס</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Date Placeholder 3"/>
          <p:cNvSpPr>
            <a:spLocks noGrp="1"/>
          </p:cNvSpPr>
          <p:nvPr>
            <p:ph type="dt" sz="half" idx="10"/>
          </p:nvPr>
        </p:nvSpPr>
        <p:spPr/>
        <p:txBody>
          <a:bodyPr/>
          <a:lstStyle/>
          <a:p>
            <a:fld id="{2E43B303-FC39-46CC-9E38-9D7C2DAA4435}" type="datetimeFigureOut">
              <a:rPr lang="he-IL" smtClean="0"/>
              <a:t>י"ח/כסלו/תשפ"א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E0961C98-F70F-4F8C-97BD-5540D69BD419}" type="slidenum">
              <a:rPr lang="he-IL" smtClean="0"/>
              <a:t>‹#›</a:t>
            </a:fld>
            <a:endParaRPr lang="he-I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E43B303-FC39-46CC-9E38-9D7C2DAA4435}" type="datetimeFigureOut">
              <a:rPr lang="he-IL" smtClean="0"/>
              <a:t>י"ח/כסלו/תשפ"א</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E0961C98-F70F-4F8C-97BD-5540D69BD419}" type="slidenum">
              <a:rPr lang="he-IL" smtClean="0"/>
              <a:t>‹#›</a:t>
            </a:fld>
            <a:endParaRPr lang="he-IL"/>
          </a:p>
        </p:txBody>
      </p:sp>
      <p:sp>
        <p:nvSpPr>
          <p:cNvPr id="12" name="Title 11"/>
          <p:cNvSpPr>
            <a:spLocks noGrp="1"/>
          </p:cNvSpPr>
          <p:nvPr>
            <p:ph type="title"/>
          </p:nvPr>
        </p:nvSpPr>
        <p:spPr/>
        <p:txBody>
          <a:bodyPr/>
          <a:lstStyle>
            <a:lvl1pPr>
              <a:defRPr>
                <a:solidFill>
                  <a:schemeClr val="tx2"/>
                </a:solidFill>
              </a:defRPr>
            </a:lvl1pPr>
          </a:lstStyle>
          <a:p>
            <a:r>
              <a:rPr lang="he-IL" smtClean="0"/>
              <a:t>לחץ כדי לערוך סגנון כותרת של תבנית בסיס</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e-IL" smtClean="0"/>
              <a:t>לחץ כדי לערוך סגנון כותרת של תבנית בסיס</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7" name="Date Placeholder 6"/>
          <p:cNvSpPr>
            <a:spLocks noGrp="1"/>
          </p:cNvSpPr>
          <p:nvPr>
            <p:ph type="dt" sz="half" idx="10"/>
          </p:nvPr>
        </p:nvSpPr>
        <p:spPr/>
        <p:txBody>
          <a:bodyPr/>
          <a:lstStyle/>
          <a:p>
            <a:fld id="{2E43B303-FC39-46CC-9E38-9D7C2DAA4435}" type="datetimeFigureOut">
              <a:rPr lang="he-IL" smtClean="0"/>
              <a:t>י"ח/כסלו/תשפ"א</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E0961C98-F70F-4F8C-97BD-5540D69BD419}" type="slidenum">
              <a:rPr lang="he-IL" smtClean="0"/>
              <a:t>‹#›</a:t>
            </a:fld>
            <a:endParaRPr lang="he-IL"/>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2E43B303-FC39-46CC-9E38-9D7C2DAA4435}" type="datetimeFigureOut">
              <a:rPr lang="he-IL" smtClean="0"/>
              <a:t>י"ח/כסלו/תשפ"א</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E0961C98-F70F-4F8C-97BD-5540D69BD419}" type="slidenum">
              <a:rPr lang="he-IL" smtClean="0"/>
              <a:t>‹#›</a:t>
            </a:fld>
            <a:endParaRPr lang="he-IL"/>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43B303-FC39-46CC-9E38-9D7C2DAA4435}" type="datetimeFigureOut">
              <a:rPr lang="he-IL" smtClean="0"/>
              <a:t>י"ח/כסלו/תשפ"א</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E0961C98-F70F-4F8C-97BD-5540D69BD419}" type="slidenum">
              <a:rPr lang="he-IL" smtClean="0"/>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he-IL" smtClean="0"/>
              <a:t>לחץ כדי לערוך סגנון כותרת של תבנית בסיס</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Date Placeholder 4"/>
          <p:cNvSpPr>
            <a:spLocks noGrp="1"/>
          </p:cNvSpPr>
          <p:nvPr>
            <p:ph type="dt" sz="half" idx="10"/>
          </p:nvPr>
        </p:nvSpPr>
        <p:spPr/>
        <p:txBody>
          <a:bodyPr/>
          <a:lstStyle/>
          <a:p>
            <a:fld id="{2E43B303-FC39-46CC-9E38-9D7C2DAA4435}" type="datetimeFigureOut">
              <a:rPr lang="he-IL" smtClean="0"/>
              <a:t>י"ח/כסלו/תשפ"א</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E0961C98-F70F-4F8C-97BD-5540D69BD419}" type="slidenum">
              <a:rPr lang="he-IL" smtClean="0"/>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he-IL" smtClean="0"/>
              <a:t>לחץ כדי לערוך סגנון כותרת של תבנית בסיס</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smtClean="0"/>
              <a:t>לחץ על הסמל כדי להוסיף תמונה</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Date Placeholder 4"/>
          <p:cNvSpPr>
            <a:spLocks noGrp="1"/>
          </p:cNvSpPr>
          <p:nvPr>
            <p:ph type="dt" sz="half" idx="10"/>
          </p:nvPr>
        </p:nvSpPr>
        <p:spPr/>
        <p:txBody>
          <a:bodyPr/>
          <a:lstStyle/>
          <a:p>
            <a:fld id="{2E43B303-FC39-46CC-9E38-9D7C2DAA4435}" type="datetimeFigureOut">
              <a:rPr lang="he-IL" smtClean="0"/>
              <a:t>י"ח/כסלו/תשפ"א</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E0961C98-F70F-4F8C-97BD-5540D69BD419}" type="slidenum">
              <a:rPr lang="he-IL" smtClean="0"/>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2E43B303-FC39-46CC-9E38-9D7C2DAA4435}" type="datetimeFigureOut">
              <a:rPr lang="he-IL" smtClean="0"/>
              <a:t>י"ח/כסלו/תשפ"א</a:t>
            </a:fld>
            <a:endParaRPr lang="he-IL"/>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he-IL"/>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E0961C98-F70F-4F8C-97BD-5540D69BD419}" type="slidenum">
              <a:rPr lang="he-IL" smtClean="0"/>
              <a:t>‹#›</a:t>
            </a:fld>
            <a:endParaRPr lang="he-IL"/>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371600" y="3767862"/>
            <a:ext cx="6400800" cy="2325434"/>
          </a:xfrm>
        </p:spPr>
        <p:txBody>
          <a:bodyPr>
            <a:normAutofit fontScale="92500" lnSpcReduction="10000"/>
          </a:bodyPr>
          <a:lstStyle/>
          <a:p>
            <a:r>
              <a:rPr lang="ar-AE" sz="5800" b="1" dirty="0" smtClean="0">
                <a:effectLst>
                  <a:outerShdw blurRad="38100" dist="38100" dir="2700000" algn="tl">
                    <a:srgbClr val="000000">
                      <a:alpha val="43137"/>
                    </a:srgbClr>
                  </a:outerShdw>
                </a:effectLst>
                <a:cs typeface="Akhbar MT" pitchFamily="2" charset="-78"/>
              </a:rPr>
              <a:t>حية تصيد العصافير-الجاحظ</a:t>
            </a:r>
          </a:p>
          <a:p>
            <a:pPr algn="r"/>
            <a:r>
              <a:rPr lang="ar-AE" sz="4400" b="1" dirty="0" smtClean="0">
                <a:effectLst>
                  <a:outerShdw blurRad="38100" dist="38100" dir="2700000" algn="tl">
                    <a:srgbClr val="000000">
                      <a:alpha val="43137"/>
                    </a:srgbClr>
                  </a:outerShdw>
                </a:effectLst>
                <a:cs typeface="Akhbar MT" pitchFamily="2" charset="-78"/>
              </a:rPr>
              <a:t>كتاب المختار من الأدب العربي للصف التاسع </a:t>
            </a:r>
          </a:p>
          <a:p>
            <a:pPr algn="r"/>
            <a:r>
              <a:rPr lang="ar-AE" sz="4400" b="1" dirty="0" smtClean="0">
                <a:effectLst>
                  <a:outerShdw blurRad="38100" dist="38100" dir="2700000" algn="tl">
                    <a:srgbClr val="000000">
                      <a:alpha val="43137"/>
                    </a:srgbClr>
                  </a:outerShdw>
                </a:effectLst>
                <a:cs typeface="Akhbar MT" pitchFamily="2" charset="-78"/>
              </a:rPr>
              <a:t>        </a:t>
            </a:r>
          </a:p>
          <a:p>
            <a:pPr algn="r"/>
            <a:endParaRPr lang="he-IL" sz="4400" b="1" dirty="0">
              <a:effectLst>
                <a:outerShdw blurRad="38100" dist="38100" dir="2700000" algn="tl">
                  <a:srgbClr val="000000">
                    <a:alpha val="43137"/>
                  </a:srgbClr>
                </a:outerShdw>
              </a:effectLst>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620688"/>
            <a:ext cx="7356417" cy="2016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7776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תוכן 1"/>
          <p:cNvSpPr>
            <a:spLocks noGrp="1"/>
          </p:cNvSpPr>
          <p:nvPr>
            <p:ph idx="1"/>
          </p:nvPr>
        </p:nvSpPr>
        <p:spPr/>
        <p:txBody>
          <a:bodyPr>
            <a:normAutofit/>
          </a:bodyPr>
          <a:lstStyle/>
          <a:p>
            <a:r>
              <a:rPr lang="ar-AE" sz="2800" b="1" dirty="0" smtClean="0">
                <a:effectLst>
                  <a:outerShdw blurRad="38100" dist="38100" dir="2700000" algn="tl">
                    <a:srgbClr val="000000">
                      <a:alpha val="43137"/>
                    </a:srgbClr>
                  </a:outerShdw>
                </a:effectLst>
                <a:cs typeface="Akhbar MT" pitchFamily="2" charset="-78"/>
              </a:rPr>
              <a:t>هو </a:t>
            </a:r>
            <a:r>
              <a:rPr lang="ar-AE" sz="2800" b="1" dirty="0">
                <a:effectLst>
                  <a:outerShdw blurRad="38100" dist="38100" dir="2700000" algn="tl">
                    <a:srgbClr val="000000">
                      <a:alpha val="43137"/>
                    </a:srgbClr>
                  </a:outerShdw>
                </a:effectLst>
                <a:cs typeface="Akhbar MT" pitchFamily="2" charset="-78"/>
              </a:rPr>
              <a:t>أبو عثمان، عمرو بن بحر، الملقب بالجاحظ لجحوظ في عينيه. ولكن خفة روحه طغت على قبحه، وجعلته حسن المعاشرة، لطيف النكتة، فألفه العلماء والأدباء، وقصدوه من كل مكان</a:t>
            </a:r>
            <a:r>
              <a:rPr lang="ar-AE" sz="2800" b="1" dirty="0" smtClean="0">
                <a:effectLst>
                  <a:outerShdw blurRad="38100" dist="38100" dir="2700000" algn="tl">
                    <a:srgbClr val="000000">
                      <a:alpha val="43137"/>
                    </a:srgbClr>
                  </a:outerShdw>
                </a:effectLst>
                <a:cs typeface="Akhbar MT" pitchFamily="2" charset="-78"/>
              </a:rPr>
              <a:t>.</a:t>
            </a:r>
            <a:endParaRPr lang="ar-AE" sz="2800" b="1" dirty="0">
              <a:effectLst>
                <a:outerShdw blurRad="38100" dist="38100" dir="2700000" algn="tl">
                  <a:srgbClr val="000000">
                    <a:alpha val="43137"/>
                  </a:srgbClr>
                </a:outerShdw>
              </a:effectLst>
              <a:cs typeface="Akhbar MT" pitchFamily="2" charset="-78"/>
            </a:endParaRPr>
          </a:p>
          <a:p>
            <a:pPr marL="0" indent="0">
              <a:buNone/>
            </a:pPr>
            <a:r>
              <a:rPr lang="ar-AE" sz="2800" b="1" dirty="0">
                <a:effectLst>
                  <a:outerShdw blurRad="38100" dist="38100" dir="2700000" algn="tl">
                    <a:srgbClr val="000000">
                      <a:alpha val="43137"/>
                    </a:srgbClr>
                  </a:outerShdw>
                </a:effectLst>
                <a:cs typeface="Akhbar MT" pitchFamily="2" charset="-78"/>
              </a:rPr>
              <a:t>كان من أئمة الأدب والعلم، ملماً بكل ألوان الثقافة الإسلامية لعهده، معتزليّ المذهب وله كتب كثيرة صوَّر فيها أحوال عصره، ونقد أخلاق الناس وعاداتهم، في أسلوب رشيق، خال من التكلف، جيد التصرف، يدل على مقدرة الجاحظ الإنشائية، وإمامته في </a:t>
            </a:r>
            <a:r>
              <a:rPr lang="ar-AE" sz="2800" b="1" dirty="0" smtClean="0">
                <a:effectLst>
                  <a:outerShdw blurRad="38100" dist="38100" dir="2700000" algn="tl">
                    <a:srgbClr val="000000">
                      <a:alpha val="43137"/>
                    </a:srgbClr>
                  </a:outerShdw>
                </a:effectLst>
                <a:cs typeface="Akhbar MT" pitchFamily="2" charset="-78"/>
              </a:rPr>
              <a:t>الأدب ,أصيب </a:t>
            </a:r>
            <a:r>
              <a:rPr lang="ar-AE" sz="2800" b="1" dirty="0">
                <a:effectLst>
                  <a:outerShdw blurRad="38100" dist="38100" dir="2700000" algn="tl">
                    <a:srgbClr val="000000">
                      <a:alpha val="43137"/>
                    </a:srgbClr>
                  </a:outerShdw>
                </a:effectLst>
                <a:cs typeface="Akhbar MT" pitchFamily="2" charset="-78"/>
              </a:rPr>
              <a:t>في أواخر أيامه بالفالج، فلزم فراشه يتابع التأليف حتى مات سنة </a:t>
            </a:r>
            <a:r>
              <a:rPr lang="ar-AE" sz="2800" b="1" dirty="0" smtClean="0">
                <a:effectLst>
                  <a:outerShdw blurRad="38100" dist="38100" dir="2700000" algn="tl">
                    <a:srgbClr val="000000">
                      <a:alpha val="43137"/>
                    </a:srgbClr>
                  </a:outerShdw>
                </a:effectLst>
                <a:cs typeface="Akhbar MT" pitchFamily="2" charset="-78"/>
              </a:rPr>
              <a:t>255هـ.</a:t>
            </a:r>
            <a:endParaRPr lang="he-IL" sz="2800" b="1" dirty="0">
              <a:effectLst>
                <a:outerShdw blurRad="38100" dist="38100" dir="2700000" algn="tl">
                  <a:srgbClr val="000000">
                    <a:alpha val="43137"/>
                  </a:srgbClr>
                </a:outerShdw>
              </a:effectLst>
            </a:endParaRPr>
          </a:p>
        </p:txBody>
      </p:sp>
      <p:sp>
        <p:nvSpPr>
          <p:cNvPr id="3" name="כותרת 2"/>
          <p:cNvSpPr>
            <a:spLocks noGrp="1"/>
          </p:cNvSpPr>
          <p:nvPr>
            <p:ph type="title"/>
          </p:nvPr>
        </p:nvSpPr>
        <p:spPr/>
        <p:txBody>
          <a:bodyPr/>
          <a:lstStyle/>
          <a:p>
            <a:pPr algn="r"/>
            <a:r>
              <a:rPr lang="ar-AE" b="1" dirty="0" smtClean="0">
                <a:effectLst>
                  <a:outerShdw blurRad="38100" dist="38100" dir="2700000" algn="tl">
                    <a:srgbClr val="000000">
                      <a:alpha val="43137"/>
                    </a:srgbClr>
                  </a:outerShdw>
                </a:effectLst>
                <a:cs typeface="Akhbar MT" pitchFamily="2" charset="-78"/>
              </a:rPr>
              <a:t>من هو الجاحظ؟</a:t>
            </a:r>
            <a:endParaRPr lang="he-IL"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50591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תוכן 1"/>
          <p:cNvSpPr>
            <a:spLocks noGrp="1"/>
          </p:cNvSpPr>
          <p:nvPr>
            <p:ph idx="1"/>
          </p:nvPr>
        </p:nvSpPr>
        <p:spPr/>
        <p:txBody>
          <a:bodyPr>
            <a:noAutofit/>
          </a:bodyPr>
          <a:lstStyle/>
          <a:p>
            <a:pPr marL="0" indent="0">
              <a:buNone/>
            </a:pPr>
            <a:r>
              <a:rPr lang="ar-AE" sz="2200" b="1" dirty="0">
                <a:cs typeface="+mj-cs"/>
              </a:rPr>
              <a:t>حدثنا</a:t>
            </a:r>
            <a:r>
              <a:rPr lang="ar-AE" sz="2200" dirty="0">
                <a:cs typeface="+mj-cs"/>
              </a:rPr>
              <a:t> </a:t>
            </a:r>
            <a:r>
              <a:rPr lang="ar-AE" sz="2200" b="1" dirty="0">
                <a:cs typeface="+mj-cs"/>
              </a:rPr>
              <a:t>أبو جعفر </a:t>
            </a:r>
            <a:r>
              <a:rPr lang="ar-AE" sz="2200" b="1" dirty="0" smtClean="0">
                <a:cs typeface="+mj-cs"/>
              </a:rPr>
              <a:t>المكفوف النحوي </a:t>
            </a:r>
            <a:r>
              <a:rPr lang="ar-AE" sz="2200" b="1" dirty="0">
                <a:cs typeface="+mj-cs"/>
              </a:rPr>
              <a:t>العنبري، وأخوه روح الكاتب، ورجال من بني العنبر: أن عندهم، في رمال </a:t>
            </a:r>
            <a:r>
              <a:rPr lang="ar-AE" sz="2200" b="1" dirty="0" err="1" smtClean="0">
                <a:cs typeface="+mj-cs"/>
              </a:rPr>
              <a:t>بلعنبر</a:t>
            </a:r>
            <a:r>
              <a:rPr lang="ar-AE" sz="2200" b="1" dirty="0" smtClean="0">
                <a:cs typeface="+mj-cs"/>
              </a:rPr>
              <a:t> حية </a:t>
            </a:r>
            <a:r>
              <a:rPr lang="ar-AE" sz="2200" b="1" dirty="0">
                <a:cs typeface="+mj-cs"/>
              </a:rPr>
              <a:t>تصيد العصافير وصغار الطير بأعجب صيد</a:t>
            </a:r>
            <a:r>
              <a:rPr lang="ar-AE" sz="2200" b="1" dirty="0" smtClean="0">
                <a:cs typeface="+mj-cs"/>
              </a:rPr>
              <a:t>.</a:t>
            </a:r>
          </a:p>
          <a:p>
            <a:pPr marL="0" indent="0">
              <a:buNone/>
            </a:pPr>
            <a:endParaRPr lang="ar-AE" sz="2200" b="1" dirty="0">
              <a:cs typeface="+mj-cs"/>
            </a:endParaRPr>
          </a:p>
          <a:p>
            <a:pPr marL="0" indent="0">
              <a:buNone/>
            </a:pPr>
            <a:r>
              <a:rPr lang="ar-AE" sz="2200" b="1" dirty="0">
                <a:cs typeface="+mj-cs"/>
              </a:rPr>
              <a:t>زعموا أنها إذا انتصف النهار واشتد الحر في رمال </a:t>
            </a:r>
            <a:r>
              <a:rPr lang="ar-AE" sz="2200" b="1" dirty="0" err="1">
                <a:cs typeface="+mj-cs"/>
              </a:rPr>
              <a:t>بلعنبر</a:t>
            </a:r>
            <a:r>
              <a:rPr lang="ar-AE" sz="2200" b="1" dirty="0">
                <a:cs typeface="+mj-cs"/>
              </a:rPr>
              <a:t> وامتنعت الأرض على الحافي والمنتعل، ورمض </a:t>
            </a:r>
            <a:r>
              <a:rPr lang="ar-AE" sz="2200" b="1" dirty="0" smtClean="0">
                <a:cs typeface="+mj-cs"/>
              </a:rPr>
              <a:t>الجندب غمست </a:t>
            </a:r>
            <a:r>
              <a:rPr lang="ar-AE" sz="2200" b="1" dirty="0">
                <a:cs typeface="+mj-cs"/>
              </a:rPr>
              <a:t>هذه الحية ذنبها في الرمل، ثم انتصبت كأنها رمح مركوز أو عود ثابت، فيجيء الطائر الصغير أو الجرادة، فإذا رأى عوداً قائماً، وكره الوقوع على الرمل لشدة حره، وقع على رأس الحية، على أنها عود، فإذا وقع على رأسها قبضت عليه. فإذا كانت جرادة، أو جُعَلاً(4)، أو بعض ما لا يشبعها مثله، ابتلعته وبقيت على انتصابها. وإن كان الواقع على رأسها طائراً يشبعها مثله، أكلته وانصرفت، وأن ذلك دأبها ما منع الرمل جانبه في الصيف والقيظ، في انتصاف النهار والهاجرة. وذلك أن الطائر لا يشك أن الحية عود، وأنه سيقوم له مقام الجِذْل </a:t>
            </a:r>
            <a:r>
              <a:rPr lang="ar-AE" sz="2200" b="1" dirty="0" err="1" smtClean="0">
                <a:cs typeface="+mj-cs"/>
              </a:rPr>
              <a:t>للحرباء,إلى</a:t>
            </a:r>
            <a:r>
              <a:rPr lang="ar-AE" sz="2200" b="1" dirty="0" smtClean="0">
                <a:cs typeface="+mj-cs"/>
              </a:rPr>
              <a:t> </a:t>
            </a:r>
            <a:r>
              <a:rPr lang="ar-AE" sz="2200" b="1" dirty="0">
                <a:cs typeface="+mj-cs"/>
              </a:rPr>
              <a:t>أن يسكن الحر ووهج الرمل</a:t>
            </a:r>
            <a:r>
              <a:rPr lang="ar-AE" sz="2200" b="1" dirty="0" smtClean="0">
                <a:cs typeface="+mj-cs"/>
              </a:rPr>
              <a:t>.</a:t>
            </a:r>
          </a:p>
          <a:p>
            <a:pPr marL="0" indent="0">
              <a:buNone/>
            </a:pPr>
            <a:endParaRPr lang="ar-AE" sz="1600" b="1" dirty="0"/>
          </a:p>
        </p:txBody>
      </p:sp>
      <p:sp>
        <p:nvSpPr>
          <p:cNvPr id="3" name="כותרת 2"/>
          <p:cNvSpPr>
            <a:spLocks noGrp="1"/>
          </p:cNvSpPr>
          <p:nvPr>
            <p:ph type="title"/>
          </p:nvPr>
        </p:nvSpPr>
        <p:spPr/>
        <p:txBody>
          <a:bodyPr/>
          <a:lstStyle/>
          <a:p>
            <a:r>
              <a:rPr lang="ar-AE" b="1" i="1" dirty="0" smtClean="0">
                <a:effectLst>
                  <a:outerShdw blurRad="38100" dist="38100" dir="2700000" algn="tl">
                    <a:srgbClr val="000000">
                      <a:alpha val="43137"/>
                    </a:srgbClr>
                  </a:outerShdw>
                </a:effectLst>
                <a:cs typeface="Akhbar MT" pitchFamily="2" charset="-78"/>
              </a:rPr>
              <a:t>حية تصيد العصافير</a:t>
            </a:r>
            <a:endParaRPr lang="he-IL" b="1"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63520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תוכן 1"/>
          <p:cNvSpPr>
            <a:spLocks noGrp="1"/>
          </p:cNvSpPr>
          <p:nvPr>
            <p:ph idx="1"/>
          </p:nvPr>
        </p:nvSpPr>
        <p:spPr/>
        <p:txBody>
          <a:bodyPr/>
          <a:lstStyle/>
          <a:p>
            <a:pPr marL="0" indent="0">
              <a:buNone/>
            </a:pPr>
            <a:r>
              <a:rPr lang="ar-AE" b="1" dirty="0">
                <a:effectLst>
                  <a:outerShdw blurRad="38100" dist="38100" dir="2700000" algn="tl">
                    <a:srgbClr val="000000">
                      <a:alpha val="43137"/>
                    </a:srgbClr>
                  </a:outerShdw>
                </a:effectLst>
              </a:rPr>
              <a:t>وفي هذا الحديث من العجب أن هذه الحية تهتدي لمثل هذه الحيلة. وفيه جهل الطائر بفرق ما بين الحيوان والعود.</a:t>
            </a:r>
          </a:p>
          <a:p>
            <a:pPr marL="0" indent="0">
              <a:buNone/>
            </a:pPr>
            <a:r>
              <a:rPr lang="ar-AE" b="1" dirty="0">
                <a:effectLst>
                  <a:outerShdw blurRad="38100" dist="38100" dir="2700000" algn="tl">
                    <a:srgbClr val="000000">
                      <a:alpha val="43137"/>
                    </a:srgbClr>
                  </a:outerShdw>
                </a:effectLst>
              </a:rPr>
              <a:t>وفيه قلة اكتراث الحية للرمل الذي عاد كالجمر، وصلح أن يكون ملة وموضعاً للخبزة.</a:t>
            </a:r>
          </a:p>
          <a:p>
            <a:endParaRPr lang="ar-AE" b="1" dirty="0">
              <a:effectLst>
                <a:outerShdw blurRad="38100" dist="38100" dir="2700000" algn="tl">
                  <a:srgbClr val="000000">
                    <a:alpha val="43137"/>
                  </a:srgbClr>
                </a:outerShdw>
              </a:effectLst>
            </a:endParaRPr>
          </a:p>
          <a:p>
            <a:pPr marL="0" indent="0">
              <a:buNone/>
            </a:pPr>
            <a:r>
              <a:rPr lang="ar-AE" b="1" dirty="0">
                <a:effectLst>
                  <a:outerShdw blurRad="38100" dist="38100" dir="2700000" algn="tl">
                    <a:srgbClr val="000000">
                      <a:alpha val="43137"/>
                    </a:srgbClr>
                  </a:outerShdw>
                </a:effectLst>
              </a:rPr>
              <a:t>ثم أن يشتمل ذلك الرمل على ثلث الحية ساعات من النهار والرمل على هذه الصفة. فهذه أعجوبة من أعاجيب ما في الحيات</a:t>
            </a:r>
            <a:r>
              <a:rPr lang="ar-AE" dirty="0"/>
              <a:t>.</a:t>
            </a:r>
          </a:p>
          <a:p>
            <a:pPr marL="0" indent="0">
              <a:buNone/>
            </a:pPr>
            <a:endParaRPr lang="he-IL" dirty="0"/>
          </a:p>
        </p:txBody>
      </p:sp>
    </p:spTree>
    <p:extLst>
      <p:ext uri="{BB962C8B-B14F-4D97-AF65-F5344CB8AC3E}">
        <p14:creationId xmlns:p14="http://schemas.microsoft.com/office/powerpoint/2010/main" val="598492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תוכן 1"/>
          <p:cNvSpPr>
            <a:spLocks noGrp="1"/>
          </p:cNvSpPr>
          <p:nvPr>
            <p:ph idx="1"/>
          </p:nvPr>
        </p:nvSpPr>
        <p:spPr/>
        <p:txBody>
          <a:bodyPr>
            <a:normAutofit fontScale="92500" lnSpcReduction="10000"/>
          </a:bodyPr>
          <a:lstStyle/>
          <a:p>
            <a:pPr marL="0" indent="0">
              <a:buNone/>
            </a:pPr>
            <a:r>
              <a:rPr lang="ar-AE" sz="2800" b="1" dirty="0">
                <a:effectLst>
                  <a:outerShdw blurRad="38100" dist="38100" dir="2700000" algn="tl">
                    <a:srgbClr val="000000">
                      <a:alpha val="43137"/>
                    </a:srgbClr>
                  </a:outerShdw>
                </a:effectLst>
                <a:cs typeface="Akhbar MT" pitchFamily="2" charset="-78"/>
              </a:rPr>
              <a:t>نمط النص سردي . </a:t>
            </a:r>
            <a:endParaRPr lang="ar-AE" sz="2800" b="1" dirty="0" smtClean="0">
              <a:effectLst>
                <a:outerShdw blurRad="38100" dist="38100" dir="2700000" algn="tl">
                  <a:srgbClr val="000000">
                    <a:alpha val="43137"/>
                  </a:srgbClr>
                </a:outerShdw>
              </a:effectLst>
              <a:cs typeface="Akhbar MT" pitchFamily="2" charset="-78"/>
            </a:endParaRPr>
          </a:p>
          <a:p>
            <a:pPr marL="0" indent="0">
              <a:buNone/>
            </a:pPr>
            <a:r>
              <a:rPr lang="ar-AE" sz="2800" b="1" dirty="0" smtClean="0">
                <a:effectLst>
                  <a:outerShdw blurRad="38100" dist="38100" dir="2700000" algn="tl">
                    <a:srgbClr val="000000">
                      <a:alpha val="43137"/>
                    </a:srgbClr>
                  </a:outerShdw>
                </a:effectLst>
                <a:cs typeface="Akhbar MT" pitchFamily="2" charset="-78"/>
              </a:rPr>
              <a:t>و </a:t>
            </a:r>
            <a:r>
              <a:rPr lang="ar-AE" sz="2800" b="1" dirty="0">
                <a:effectLst>
                  <a:outerShdw blurRad="38100" dist="38100" dir="2700000" algn="tl">
                    <a:srgbClr val="000000">
                      <a:alpha val="43137"/>
                    </a:srgbClr>
                  </a:outerShdw>
                </a:effectLst>
                <a:cs typeface="Akhbar MT" pitchFamily="2" charset="-78"/>
              </a:rPr>
              <a:t>السرد اصطلاحا </a:t>
            </a:r>
            <a:r>
              <a:rPr lang="ar-AE" sz="2800" b="1" dirty="0" smtClean="0">
                <a:effectLst>
                  <a:outerShdw blurRad="38100" dist="38100" dir="2700000" algn="tl">
                    <a:srgbClr val="000000">
                      <a:alpha val="43137"/>
                    </a:srgbClr>
                  </a:outerShdw>
                </a:effectLst>
                <a:cs typeface="Akhbar MT" pitchFamily="2" charset="-78"/>
              </a:rPr>
              <a:t>:هو </a:t>
            </a:r>
            <a:r>
              <a:rPr lang="ar-AE" sz="2800" b="1" dirty="0">
                <a:effectLst>
                  <a:outerShdw blurRad="38100" dist="38100" dir="2700000" algn="tl">
                    <a:srgbClr val="000000">
                      <a:alpha val="43137"/>
                    </a:srgbClr>
                  </a:outerShdw>
                </a:effectLst>
                <a:cs typeface="Akhbar MT" pitchFamily="2" charset="-78"/>
              </a:rPr>
              <a:t>نقل أحداث او أخبار من صميم الواقع أو من نسج الخيال أو من كليهما في أطار زماني و مكاني </a:t>
            </a:r>
          </a:p>
          <a:p>
            <a:r>
              <a:rPr lang="ar-AE" sz="2800" b="1" dirty="0">
                <a:effectLst>
                  <a:outerShdw blurRad="38100" dist="38100" dir="2700000" algn="tl">
                    <a:srgbClr val="000000">
                      <a:alpha val="43137"/>
                    </a:srgbClr>
                  </a:outerShdw>
                </a:effectLst>
                <a:cs typeface="Akhbar MT" pitchFamily="2" charset="-78"/>
              </a:rPr>
              <a:t>خصائصه :</a:t>
            </a:r>
          </a:p>
          <a:p>
            <a:pPr marL="0" indent="0">
              <a:buNone/>
            </a:pPr>
            <a:r>
              <a:rPr lang="ar-AE" sz="2800" b="1" dirty="0" smtClean="0">
                <a:effectLst>
                  <a:outerShdw blurRad="38100" dist="38100" dir="2700000" algn="tl">
                    <a:srgbClr val="000000">
                      <a:alpha val="43137"/>
                    </a:srgbClr>
                  </a:outerShdw>
                </a:effectLst>
                <a:cs typeface="Akhbar MT" pitchFamily="2" charset="-78"/>
              </a:rPr>
              <a:t> </a:t>
            </a:r>
            <a:r>
              <a:rPr lang="ar-AE" sz="2800" b="1" dirty="0">
                <a:effectLst>
                  <a:outerShdw blurRad="38100" dist="38100" dir="2700000" algn="tl">
                    <a:srgbClr val="000000">
                      <a:alpha val="43137"/>
                    </a:srgbClr>
                  </a:outerShdw>
                </a:effectLst>
                <a:cs typeface="Akhbar MT" pitchFamily="2" charset="-78"/>
              </a:rPr>
              <a:t>– توظيف الزمن الماضي : حدثنا - زعموا - غمرت - رأى .........</a:t>
            </a:r>
          </a:p>
          <a:p>
            <a:pPr marL="0" indent="0">
              <a:buNone/>
            </a:pPr>
            <a:r>
              <a:rPr lang="ar-AE" sz="2800" b="1" dirty="0" smtClean="0">
                <a:effectLst>
                  <a:outerShdw blurRad="38100" dist="38100" dir="2700000" algn="tl">
                    <a:srgbClr val="000000">
                      <a:alpha val="43137"/>
                    </a:srgbClr>
                  </a:outerShdw>
                </a:effectLst>
                <a:cs typeface="Akhbar MT" pitchFamily="2" charset="-78"/>
              </a:rPr>
              <a:t> </a:t>
            </a:r>
            <a:r>
              <a:rPr lang="ar-AE" sz="2800" b="1" dirty="0">
                <a:effectLst>
                  <a:outerShdw blurRad="38100" dist="38100" dir="2700000" algn="tl">
                    <a:srgbClr val="000000">
                      <a:alpha val="43137"/>
                    </a:srgbClr>
                  </a:outerShdw>
                </a:effectLst>
                <a:cs typeface="Akhbar MT" pitchFamily="2" charset="-78"/>
              </a:rPr>
              <a:t>– اشتماله على قدر معين من المؤشرات الزمانية : إذا – انتصف النهار – في الصيف – و القيظ – انتصاف النهار – ساعات من </a:t>
            </a:r>
            <a:r>
              <a:rPr lang="ar-AE" sz="2800" b="1" dirty="0" smtClean="0">
                <a:effectLst>
                  <a:outerShdw blurRad="38100" dist="38100" dir="2700000" algn="tl">
                    <a:srgbClr val="000000">
                      <a:alpha val="43137"/>
                    </a:srgbClr>
                  </a:outerShdw>
                </a:effectLst>
                <a:cs typeface="Akhbar MT" pitchFamily="2" charset="-78"/>
              </a:rPr>
              <a:t>النهار </a:t>
            </a:r>
            <a:endParaRPr lang="ar-AE" sz="2800" b="1" dirty="0">
              <a:effectLst>
                <a:outerShdw blurRad="38100" dist="38100" dir="2700000" algn="tl">
                  <a:srgbClr val="000000">
                    <a:alpha val="43137"/>
                  </a:srgbClr>
                </a:outerShdw>
              </a:effectLst>
              <a:cs typeface="Akhbar MT" pitchFamily="2" charset="-78"/>
            </a:endParaRPr>
          </a:p>
          <a:p>
            <a:pPr marL="0" indent="0">
              <a:buNone/>
            </a:pPr>
            <a:r>
              <a:rPr lang="ar-AE" sz="2800" b="1" dirty="0" smtClean="0">
                <a:effectLst>
                  <a:outerShdw blurRad="38100" dist="38100" dir="2700000" algn="tl">
                    <a:srgbClr val="000000">
                      <a:alpha val="43137"/>
                    </a:srgbClr>
                  </a:outerShdw>
                </a:effectLst>
                <a:cs typeface="Akhbar MT" pitchFamily="2" charset="-78"/>
              </a:rPr>
              <a:t> </a:t>
            </a:r>
            <a:r>
              <a:rPr lang="ar-AE" sz="2800" b="1" dirty="0">
                <a:effectLst>
                  <a:outerShdw blurRad="38100" dist="38100" dir="2700000" algn="tl">
                    <a:srgbClr val="000000">
                      <a:alpha val="43137"/>
                    </a:srgbClr>
                  </a:outerShdw>
                </a:effectLst>
                <a:cs typeface="Akhbar MT" pitchFamily="2" charset="-78"/>
              </a:rPr>
              <a:t>– أفعال الحركة : غمست – انتصبت – وقع – قبضت عليه – ابتلعته - أكلته </a:t>
            </a:r>
            <a:r>
              <a:rPr lang="ar-AE" sz="2800" b="1" dirty="0" smtClean="0">
                <a:effectLst>
                  <a:outerShdw blurRad="38100" dist="38100" dir="2700000" algn="tl">
                    <a:srgbClr val="000000">
                      <a:alpha val="43137"/>
                    </a:srgbClr>
                  </a:outerShdw>
                </a:effectLst>
                <a:cs typeface="Akhbar MT" pitchFamily="2" charset="-78"/>
              </a:rPr>
              <a:t>انصرفت </a:t>
            </a:r>
            <a:endParaRPr lang="ar-AE" sz="2800" b="1" dirty="0">
              <a:effectLst>
                <a:outerShdw blurRad="38100" dist="38100" dir="2700000" algn="tl">
                  <a:srgbClr val="000000">
                    <a:alpha val="43137"/>
                  </a:srgbClr>
                </a:outerShdw>
              </a:effectLst>
              <a:cs typeface="Akhbar MT" pitchFamily="2" charset="-78"/>
            </a:endParaRPr>
          </a:p>
          <a:p>
            <a:endParaRPr lang="he-IL" dirty="0"/>
          </a:p>
        </p:txBody>
      </p:sp>
      <p:sp>
        <p:nvSpPr>
          <p:cNvPr id="3" name="כותרת 2"/>
          <p:cNvSpPr>
            <a:spLocks noGrp="1"/>
          </p:cNvSpPr>
          <p:nvPr>
            <p:ph type="title"/>
          </p:nvPr>
        </p:nvSpPr>
        <p:spPr/>
        <p:txBody>
          <a:bodyPr/>
          <a:lstStyle/>
          <a:p>
            <a:r>
              <a:rPr lang="ar-AE" b="1" dirty="0" smtClean="0">
                <a:effectLst>
                  <a:outerShdw blurRad="38100" dist="38100" dir="2700000" algn="tl">
                    <a:srgbClr val="000000">
                      <a:alpha val="43137"/>
                    </a:srgbClr>
                  </a:outerShdw>
                </a:effectLst>
                <a:cs typeface="Akhbar MT" pitchFamily="2" charset="-78"/>
              </a:rPr>
              <a:t>اللون الأدبي للنص</a:t>
            </a:r>
            <a:endParaRPr lang="he-IL"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848076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תוכן 1"/>
          <p:cNvSpPr>
            <a:spLocks noGrp="1"/>
          </p:cNvSpPr>
          <p:nvPr>
            <p:ph idx="1"/>
          </p:nvPr>
        </p:nvSpPr>
        <p:spPr>
          <a:xfrm>
            <a:off x="699247" y="1844823"/>
            <a:ext cx="7745505" cy="5013177"/>
          </a:xfrm>
        </p:spPr>
        <p:txBody>
          <a:bodyPr>
            <a:noAutofit/>
          </a:bodyPr>
          <a:lstStyle/>
          <a:p>
            <a:r>
              <a:rPr lang="ar-AE" b="1" dirty="0">
                <a:effectLst>
                  <a:outerShdw blurRad="38100" dist="38100" dir="2700000" algn="tl">
                    <a:srgbClr val="000000">
                      <a:alpha val="43137"/>
                    </a:srgbClr>
                  </a:outerShdw>
                </a:effectLst>
                <a:cs typeface="Akhbar MT" pitchFamily="2" charset="-78"/>
              </a:rPr>
              <a:t>تضمن النص فكرتين </a:t>
            </a:r>
            <a:r>
              <a:rPr lang="ar-AE" b="1" dirty="0" err="1">
                <a:effectLst>
                  <a:outerShdw blurRad="38100" dist="38100" dir="2700000" algn="tl">
                    <a:srgbClr val="000000">
                      <a:alpha val="43137"/>
                    </a:srgbClr>
                  </a:outerShdw>
                </a:effectLst>
                <a:cs typeface="Akhbar MT" pitchFamily="2" charset="-78"/>
              </a:rPr>
              <a:t>أساسيتن</a:t>
            </a:r>
            <a:r>
              <a:rPr lang="ar-AE" b="1" dirty="0">
                <a:effectLst>
                  <a:outerShdw blurRad="38100" dist="38100" dir="2700000" algn="tl">
                    <a:srgbClr val="000000">
                      <a:alpha val="43137"/>
                    </a:srgbClr>
                  </a:outerShdw>
                </a:effectLst>
                <a:cs typeface="Akhbar MT" pitchFamily="2" charset="-78"/>
              </a:rPr>
              <a:t> هما : </a:t>
            </a:r>
          </a:p>
          <a:p>
            <a:pPr marL="0" indent="0">
              <a:buNone/>
            </a:pPr>
            <a:r>
              <a:rPr lang="ar-AE" b="1" dirty="0" smtClean="0">
                <a:effectLst>
                  <a:outerShdw blurRad="38100" dist="38100" dir="2700000" algn="tl">
                    <a:srgbClr val="000000">
                      <a:alpha val="43137"/>
                    </a:srgbClr>
                  </a:outerShdw>
                </a:effectLst>
                <a:cs typeface="Akhbar MT" pitchFamily="2" charset="-78"/>
              </a:rPr>
              <a:t>1-حيلة </a:t>
            </a:r>
            <a:r>
              <a:rPr lang="ar-AE" b="1" dirty="0">
                <a:effectLst>
                  <a:outerShdw blurRad="38100" dist="38100" dir="2700000" algn="tl">
                    <a:srgbClr val="000000">
                      <a:alpha val="43137"/>
                    </a:srgbClr>
                  </a:outerShdw>
                </a:effectLst>
                <a:cs typeface="Akhbar MT" pitchFamily="2" charset="-78"/>
              </a:rPr>
              <a:t>الحية في اصطياد العصافير و الحشرات .</a:t>
            </a:r>
          </a:p>
          <a:p>
            <a:pPr marL="0" indent="0">
              <a:buNone/>
            </a:pPr>
            <a:r>
              <a:rPr lang="ar-AE" b="1" dirty="0" smtClean="0">
                <a:effectLst>
                  <a:outerShdw blurRad="38100" dist="38100" dir="2700000" algn="tl">
                    <a:srgbClr val="000000">
                      <a:alpha val="43137"/>
                    </a:srgbClr>
                  </a:outerShdw>
                </a:effectLst>
                <a:cs typeface="Akhbar MT" pitchFamily="2" charset="-78"/>
              </a:rPr>
              <a:t>2- موقف </a:t>
            </a:r>
            <a:r>
              <a:rPr lang="ar-AE" b="1" dirty="0">
                <a:effectLst>
                  <a:outerShdw blurRad="38100" dist="38100" dir="2700000" algn="tl">
                    <a:srgbClr val="000000">
                      <a:alpha val="43137"/>
                    </a:srgbClr>
                  </a:outerShdw>
                </a:effectLst>
                <a:cs typeface="Akhbar MT" pitchFamily="2" charset="-78"/>
              </a:rPr>
              <a:t>الكاتب من الخبر المروى له </a:t>
            </a:r>
            <a:r>
              <a:rPr lang="ar-AE" b="1" dirty="0" smtClean="0">
                <a:effectLst>
                  <a:outerShdw blurRad="38100" dist="38100" dir="2700000" algn="tl">
                    <a:srgbClr val="000000">
                      <a:alpha val="43137"/>
                    </a:srgbClr>
                  </a:outerShdw>
                </a:effectLst>
                <a:cs typeface="Akhbar MT" pitchFamily="2" charset="-78"/>
              </a:rPr>
              <a:t>.</a:t>
            </a:r>
          </a:p>
          <a:p>
            <a:pPr marL="0" indent="0">
              <a:buNone/>
            </a:pPr>
            <a:r>
              <a:rPr lang="ar-AE" b="1" dirty="0" smtClean="0">
                <a:solidFill>
                  <a:srgbClr val="FF0000"/>
                </a:solidFill>
                <a:effectLst>
                  <a:outerShdw blurRad="38100" dist="38100" dir="2700000" algn="tl">
                    <a:srgbClr val="000000">
                      <a:alpha val="43137"/>
                    </a:srgbClr>
                  </a:outerShdw>
                </a:effectLst>
                <a:cs typeface="Akhbar MT" pitchFamily="2" charset="-78"/>
              </a:rPr>
              <a:t>نستنتج </a:t>
            </a:r>
            <a:r>
              <a:rPr lang="ar-AE" b="1" dirty="0">
                <a:solidFill>
                  <a:srgbClr val="FF0000"/>
                </a:solidFill>
                <a:effectLst>
                  <a:outerShdw blurRad="38100" dist="38100" dir="2700000" algn="tl">
                    <a:srgbClr val="000000">
                      <a:alpha val="43137"/>
                    </a:srgbClr>
                  </a:outerShdw>
                </a:effectLst>
                <a:cs typeface="Akhbar MT" pitchFamily="2" charset="-78"/>
              </a:rPr>
              <a:t>من النص السمات العامة لطريقة الجاحظ : </a:t>
            </a:r>
          </a:p>
          <a:p>
            <a:pPr marL="0" indent="0">
              <a:buNone/>
            </a:pPr>
            <a:r>
              <a:rPr lang="ar-AE" b="1" dirty="0">
                <a:effectLst>
                  <a:outerShdw blurRad="38100" dist="38100" dir="2700000" algn="tl">
                    <a:srgbClr val="000000">
                      <a:alpha val="43137"/>
                    </a:srgbClr>
                  </a:outerShdw>
                </a:effectLst>
                <a:cs typeface="Akhbar MT" pitchFamily="2" charset="-78"/>
              </a:rPr>
              <a:t>سلك الجاحظ في النص سبيل العقل و المنطق و المحاكة فنقل إلينا الخبر بأقرب الطرق المؤدية إلى ذلك فكان أسلوبه وسيلة لا غاية و هذا هو الأسلوب العلمي الذي يعلم العقل أولا و الأدب ثانيا </a:t>
            </a:r>
          </a:p>
          <a:p>
            <a:pPr marL="0" indent="0">
              <a:buNone/>
            </a:pPr>
            <a:r>
              <a:rPr lang="ar-AE" b="1" dirty="0">
                <a:effectLst>
                  <a:outerShdw blurRad="38100" dist="38100" dir="2700000" algn="tl">
                    <a:srgbClr val="000000">
                      <a:alpha val="43137"/>
                    </a:srgbClr>
                  </a:outerShdw>
                </a:effectLst>
                <a:cs typeface="Akhbar MT" pitchFamily="2" charset="-78"/>
              </a:rPr>
              <a:t>اسناد الخبر إلى رواته بأسمائهم و سنهم و صفاتهم .</a:t>
            </a:r>
          </a:p>
          <a:p>
            <a:pPr marL="0" indent="0">
              <a:buNone/>
            </a:pPr>
            <a:r>
              <a:rPr lang="ar-AE" b="1" dirty="0">
                <a:effectLst>
                  <a:outerShdw blurRad="38100" dist="38100" dir="2700000" algn="tl">
                    <a:srgbClr val="000000">
                      <a:alpha val="43137"/>
                    </a:srgbClr>
                  </a:outerShdw>
                </a:effectLst>
                <a:cs typeface="Akhbar MT" pitchFamily="2" charset="-78"/>
              </a:rPr>
              <a:t>عرض الموضوع كما روي و تأخير التعليق عليه إلى آخر النص .</a:t>
            </a:r>
          </a:p>
          <a:p>
            <a:pPr marL="0" indent="0">
              <a:buNone/>
            </a:pPr>
            <a:r>
              <a:rPr lang="ar-AE" b="1" dirty="0">
                <a:effectLst>
                  <a:outerShdw blurRad="38100" dist="38100" dir="2700000" algn="tl">
                    <a:srgbClr val="000000">
                      <a:alpha val="43137"/>
                    </a:srgbClr>
                  </a:outerShdw>
                </a:effectLst>
                <a:cs typeface="Akhbar MT" pitchFamily="2" charset="-78"/>
              </a:rPr>
              <a:t>تحكيم العقل و تقليب الأمر على أوجهه للتسليم به أو رده و إنكاره </a:t>
            </a:r>
          </a:p>
          <a:p>
            <a:pPr marL="0" indent="0">
              <a:buNone/>
            </a:pPr>
            <a:r>
              <a:rPr lang="ar-AE" b="1" dirty="0">
                <a:effectLst>
                  <a:outerShdw blurRad="38100" dist="38100" dir="2700000" algn="tl">
                    <a:srgbClr val="000000">
                      <a:alpha val="43137"/>
                    </a:srgbClr>
                  </a:outerShdw>
                </a:effectLst>
                <a:cs typeface="Akhbar MT" pitchFamily="2" charset="-78"/>
              </a:rPr>
              <a:t>أسلوبه واضح معتمد على تحكيم العقل و المنطق لذا امتاز بجلاء المعنى و التعبير عن المقصود بأدق الألفاظ الدالة عليها </a:t>
            </a:r>
            <a:r>
              <a:rPr lang="ar-AE" b="1" dirty="0" smtClean="0">
                <a:effectLst>
                  <a:outerShdw blurRad="38100" dist="38100" dir="2700000" algn="tl">
                    <a:srgbClr val="000000">
                      <a:alpha val="43137"/>
                    </a:srgbClr>
                  </a:outerShdw>
                </a:effectLst>
                <a:cs typeface="Akhbar MT" pitchFamily="2" charset="-78"/>
              </a:rPr>
              <a:t>أسلوبه </a:t>
            </a:r>
            <a:r>
              <a:rPr lang="ar-AE" b="1" dirty="0">
                <a:effectLst>
                  <a:outerShdw blurRad="38100" dist="38100" dir="2700000" algn="tl">
                    <a:srgbClr val="000000">
                      <a:alpha val="43137"/>
                    </a:srgbClr>
                  </a:outerShdw>
                </a:effectLst>
                <a:cs typeface="Akhbar MT" pitchFamily="2" charset="-78"/>
              </a:rPr>
              <a:t>في النص علمي متأدب .</a:t>
            </a:r>
          </a:p>
        </p:txBody>
      </p:sp>
      <p:sp>
        <p:nvSpPr>
          <p:cNvPr id="3" name="כותרת 2"/>
          <p:cNvSpPr>
            <a:spLocks noGrp="1"/>
          </p:cNvSpPr>
          <p:nvPr>
            <p:ph type="title"/>
          </p:nvPr>
        </p:nvSpPr>
        <p:spPr/>
        <p:txBody>
          <a:bodyPr/>
          <a:lstStyle/>
          <a:p>
            <a:pPr algn="r"/>
            <a:r>
              <a:rPr lang="ar-AE" dirty="0" smtClean="0">
                <a:cs typeface="Akhbar MT" pitchFamily="2" charset="-78"/>
              </a:rPr>
              <a:t>تحليل النص:</a:t>
            </a:r>
            <a:endParaRPr lang="he-IL" dirty="0"/>
          </a:p>
        </p:txBody>
      </p:sp>
    </p:spTree>
    <p:extLst>
      <p:ext uri="{BB962C8B-B14F-4D97-AF65-F5344CB8AC3E}">
        <p14:creationId xmlns:p14="http://schemas.microsoft.com/office/powerpoint/2010/main" val="2817674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תוכן 1"/>
          <p:cNvSpPr>
            <a:spLocks noGrp="1"/>
          </p:cNvSpPr>
          <p:nvPr>
            <p:ph idx="1"/>
          </p:nvPr>
        </p:nvSpPr>
        <p:spPr/>
        <p:txBody>
          <a:bodyPr/>
          <a:lstStyle/>
          <a:p>
            <a:pPr marL="0" indent="0">
              <a:buNone/>
            </a:pPr>
            <a:r>
              <a:rPr lang="ar-AE" sz="2800" b="1" dirty="0" smtClean="0">
                <a:cs typeface="Akhbar MT" pitchFamily="2" charset="-78"/>
              </a:rPr>
              <a:t>– </a:t>
            </a:r>
            <a:r>
              <a:rPr lang="ar-AE" sz="2800" b="1" dirty="0">
                <a:cs typeface="Akhbar MT" pitchFamily="2" charset="-78"/>
              </a:rPr>
              <a:t>من هو راوي هذه القصة </a:t>
            </a:r>
            <a:r>
              <a:rPr lang="ar-AE" sz="2800" b="1" dirty="0" smtClean="0">
                <a:cs typeface="Akhbar MT" pitchFamily="2" charset="-78"/>
              </a:rPr>
              <a:t>؟</a:t>
            </a:r>
          </a:p>
          <a:p>
            <a:pPr marL="0" indent="0">
              <a:buNone/>
            </a:pPr>
            <a:r>
              <a:rPr lang="ar-AE" sz="2800" b="1" dirty="0" smtClean="0">
                <a:cs typeface="Akhbar MT" pitchFamily="2" charset="-78"/>
              </a:rPr>
              <a:t>– </a:t>
            </a:r>
            <a:r>
              <a:rPr lang="ar-AE" sz="2800" b="1" dirty="0">
                <a:cs typeface="Akhbar MT" pitchFamily="2" charset="-78"/>
              </a:rPr>
              <a:t>ما الحيلة التي اهتدت إليها الحية </a:t>
            </a:r>
            <a:r>
              <a:rPr lang="ar-AE" sz="2800" b="1" dirty="0" smtClean="0">
                <a:cs typeface="Akhbar MT" pitchFamily="2" charset="-78"/>
              </a:rPr>
              <a:t>؟</a:t>
            </a:r>
            <a:endParaRPr lang="he-IL" sz="2800" b="1" dirty="0" smtClean="0"/>
          </a:p>
          <a:p>
            <a:pPr marL="0" indent="0">
              <a:buNone/>
            </a:pPr>
            <a:r>
              <a:rPr lang="ar-AE" sz="2800" b="1" dirty="0" smtClean="0">
                <a:cs typeface="Akhbar MT" pitchFamily="2" charset="-78"/>
              </a:rPr>
              <a:t>– </a:t>
            </a:r>
            <a:r>
              <a:rPr lang="ar-AE" sz="2800" b="1" dirty="0" err="1">
                <a:cs typeface="Akhbar MT" pitchFamily="2" charset="-78"/>
              </a:rPr>
              <a:t>مم</a:t>
            </a:r>
            <a:r>
              <a:rPr lang="ar-AE" sz="2800" b="1" dirty="0">
                <a:cs typeface="Akhbar MT" pitchFamily="2" charset="-78"/>
              </a:rPr>
              <a:t> يتعجب الجاحظ ؟ </a:t>
            </a:r>
            <a:endParaRPr lang="ar-AE" sz="2800" b="1" dirty="0" smtClean="0">
              <a:cs typeface="Akhbar MT" pitchFamily="2" charset="-78"/>
            </a:endParaRPr>
          </a:p>
          <a:p>
            <a:pPr marL="0" indent="0">
              <a:buNone/>
            </a:pPr>
            <a:r>
              <a:rPr lang="ar-AE" sz="2800" b="1" dirty="0" smtClean="0">
                <a:cs typeface="Akhbar MT" pitchFamily="2" charset="-78"/>
              </a:rPr>
              <a:t> </a:t>
            </a:r>
            <a:r>
              <a:rPr lang="ar-AE" sz="2800" b="1" dirty="0">
                <a:cs typeface="Akhbar MT" pitchFamily="2" charset="-78"/>
              </a:rPr>
              <a:t>– ما قيمة قول الجاحظ في اول النص : " حدثنا أبو جعفر المكفوف النحوي ..... </a:t>
            </a:r>
            <a:r>
              <a:rPr lang="ar-AE" sz="2800" b="1" dirty="0" smtClean="0">
                <a:cs typeface="Akhbar MT" pitchFamily="2" charset="-78"/>
              </a:rPr>
              <a:t>«؟.</a:t>
            </a:r>
          </a:p>
          <a:p>
            <a:pPr marL="0" indent="0">
              <a:buNone/>
            </a:pPr>
            <a:r>
              <a:rPr lang="ar-AE" sz="2800" b="1" dirty="0" smtClean="0">
                <a:cs typeface="Akhbar MT" pitchFamily="2" charset="-78"/>
              </a:rPr>
              <a:t>- للجاحظ </a:t>
            </a:r>
            <a:r>
              <a:rPr lang="ar-AE" sz="2800" b="1" dirty="0">
                <a:cs typeface="Akhbar MT" pitchFamily="2" charset="-78"/>
              </a:rPr>
              <a:t>في هذا النص حديث رواه , و حديث أتى به من عنده عبر فيه عن رأيه . حدد كلا منهما في النص </a:t>
            </a:r>
            <a:r>
              <a:rPr lang="ar-AE" sz="2800" b="1" dirty="0" smtClean="0">
                <a:cs typeface="Akhbar MT" pitchFamily="2" charset="-78"/>
              </a:rPr>
              <a:t>؟</a:t>
            </a:r>
          </a:p>
          <a:p>
            <a:pPr marL="0" indent="0">
              <a:buNone/>
            </a:pPr>
            <a:endParaRPr lang="he-IL" dirty="0"/>
          </a:p>
        </p:txBody>
      </p:sp>
      <p:sp>
        <p:nvSpPr>
          <p:cNvPr id="3" name="כותרת 2"/>
          <p:cNvSpPr>
            <a:spLocks noGrp="1"/>
          </p:cNvSpPr>
          <p:nvPr>
            <p:ph type="title"/>
          </p:nvPr>
        </p:nvSpPr>
        <p:spPr/>
        <p:txBody>
          <a:bodyPr/>
          <a:lstStyle/>
          <a:p>
            <a:pPr algn="r"/>
            <a:r>
              <a:rPr lang="ar-AE" sz="6000" b="1" dirty="0" smtClean="0">
                <a:effectLst>
                  <a:outerShdw blurRad="38100" dist="38100" dir="2700000" algn="tl">
                    <a:srgbClr val="000000">
                      <a:alpha val="43137"/>
                    </a:srgbClr>
                  </a:outerShdw>
                </a:effectLst>
                <a:cs typeface="Akhbar MT" pitchFamily="2" charset="-78"/>
              </a:rPr>
              <a:t>أسئلة فهم المقروء:</a:t>
            </a:r>
            <a:endParaRPr lang="he-IL" sz="6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3363952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כריכה קשה">
  <a:themeElements>
    <a:clrScheme name="כריכה קשה">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כריכה קשה">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כריכה קשה">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90</TotalTime>
  <Words>635</Words>
  <Application>Microsoft Office PowerPoint</Application>
  <PresentationFormat>‫הצגה על המסך (4:3)</PresentationFormat>
  <Paragraphs>37</Paragraphs>
  <Slides>7</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7</vt:i4>
      </vt:variant>
    </vt:vector>
  </HeadingPairs>
  <TitlesOfParts>
    <vt:vector size="8" baseType="lpstr">
      <vt:lpstr>כריכה קשה</vt:lpstr>
      <vt:lpstr>מצגת של PowerPoint</vt:lpstr>
      <vt:lpstr>من هو الجاحظ؟</vt:lpstr>
      <vt:lpstr>حية تصيد العصافير</vt:lpstr>
      <vt:lpstr>מצגת של PowerPoint</vt:lpstr>
      <vt:lpstr>اللون الأدبي للنص</vt:lpstr>
      <vt:lpstr>تحليل النص:</vt:lpstr>
      <vt:lpstr>أسئلة فهم المقروء:</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איהאב</dc:creator>
  <cp:lastModifiedBy>איהאב</cp:lastModifiedBy>
  <cp:revision>7</cp:revision>
  <dcterms:created xsi:type="dcterms:W3CDTF">2020-12-04T16:51:02Z</dcterms:created>
  <dcterms:modified xsi:type="dcterms:W3CDTF">2020-12-04T18:21:26Z</dcterms:modified>
</cp:coreProperties>
</file>