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lvl="0">
      <a:defRPr lang="he-IL"/>
    </a:defPPr>
    <a:lvl1pPr lvl="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lvl="5" algn="r" defTabSz="914400" rtl="1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lvl="6" algn="r" defTabSz="914400" rtl="1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lvl="7" algn="r" defTabSz="914400" rtl="1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lvl="8" algn="r" defTabSz="914400" rtl="1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B919C-9401-4F68-A48C-FF1DCCBE194A}" type="doc">
      <dgm:prSet loTypeId="urn:microsoft.com/office/officeart/2005/8/layout/vList4" loCatId="list" qsTypeId="urn:microsoft.com/office/officeart/2005/8/quickstyle/3d9" qsCatId="3D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pPr rtl="1"/>
          <a:endParaRPr lang="he-IL"/>
        </a:p>
      </dgm:t>
    </dgm:pt>
    <dgm:pt modelId="{4A578CDB-E3E9-4CB4-B151-D97E81BEB771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  <dgm:t>
        <a:bodyPr>
          <a:sp3d extrusionH="28000" prstMaterial="matte"/>
        </a:bodyPr>
        <a:lstStyle/>
        <a:p>
          <a:pPr rtl="1"/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اَلْمَدْرَسَةُ 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ن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ظ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cap="all" dirty="0" err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يف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ةٌ  --  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ص</a:t>
          </a:r>
          <a:r>
            <a:rPr lang="ar-SA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ارَت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ال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م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د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ر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س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ةُ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ن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ظ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cap="all" dirty="0" err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يف</a:t>
          </a:r>
          <a:r>
            <a:rPr lang="ar-SA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ةً</a:t>
          </a:r>
          <a:endParaRPr lang="he-IL" sz="3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571DA217-3FA2-4F4D-A5AA-8CFE6379A0D3}" type="parTrans" cxnId="{F698886D-B4DC-414B-A511-321C3AF44032}">
      <dgm:prSet/>
      <dgm:spPr/>
      <dgm:t>
        <a:bodyPr/>
        <a:lstStyle/>
        <a:p>
          <a:pPr rtl="1"/>
          <a:endParaRPr lang="he-IL"/>
        </a:p>
      </dgm:t>
    </dgm:pt>
    <dgm:pt modelId="{341FBC38-7FCC-4275-BD12-89A65AE60C2C}" type="sibTrans" cxnId="{F698886D-B4DC-414B-A511-321C3AF44032}">
      <dgm:prSet/>
      <dgm:spPr/>
      <dgm:t>
        <a:bodyPr/>
        <a:lstStyle/>
        <a:p>
          <a:pPr rtl="1"/>
          <a:endParaRPr lang="he-IL"/>
        </a:p>
      </dgm:t>
    </dgm:pt>
    <dgm:pt modelId="{C0D34845-F18B-4705-A655-0A521A208CE4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  <dgm:t>
        <a:bodyPr>
          <a:sp3d extrusionH="28000" prstMaterial="matte"/>
        </a:bodyPr>
        <a:lstStyle/>
        <a:p>
          <a:pPr rtl="1"/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لس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َّ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اح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ةُ و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اس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ع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ةٌ --  </a:t>
          </a:r>
          <a:r>
            <a:rPr lang="ar-SA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أَ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ص</a:t>
          </a:r>
          <a:r>
            <a:rPr lang="ar-SA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ب</a:t>
          </a:r>
          <a:r>
            <a:rPr lang="ar-SA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حَت</a:t>
          </a:r>
          <a:r>
            <a:rPr lang="ar-SA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الس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َّ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اح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ةُ 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اس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ع</a:t>
          </a:r>
          <a:r>
            <a:rPr lang="ar-SA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ةً</a:t>
          </a:r>
          <a:r>
            <a:rPr lang="ar-JO" sz="36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</a:t>
          </a:r>
          <a:endParaRPr lang="he-IL" sz="3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E60AE8A4-C2F3-48E9-BE11-AAAFC0C26D11}" type="parTrans" cxnId="{E27CF513-19CA-4B1D-8A35-F192B478BE47}">
      <dgm:prSet/>
      <dgm:spPr/>
      <dgm:t>
        <a:bodyPr/>
        <a:lstStyle/>
        <a:p>
          <a:pPr rtl="1"/>
          <a:endParaRPr lang="he-IL"/>
        </a:p>
      </dgm:t>
    </dgm:pt>
    <dgm:pt modelId="{9D576548-7EC1-4B7A-AD97-5E429032E6F4}" type="sibTrans" cxnId="{E27CF513-19CA-4B1D-8A35-F192B478BE47}">
      <dgm:prSet/>
      <dgm:spPr/>
      <dgm:t>
        <a:bodyPr/>
        <a:lstStyle/>
        <a:p>
          <a:pPr rtl="1"/>
          <a:endParaRPr lang="he-IL"/>
        </a:p>
      </dgm:t>
    </dgm:pt>
    <dgm:pt modelId="{E761DF0C-CEF5-46EE-B109-61C4843CD60B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  <dgm:t>
        <a:bodyPr>
          <a:sp3d extrusionH="28000" prstMaterial="matte"/>
        </a:bodyPr>
        <a:lstStyle/>
        <a:p>
          <a:pPr rtl="1"/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ل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ج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ُّ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ص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ح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وٌ -- </a:t>
          </a:r>
          <a:r>
            <a:rPr lang="ar-JO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ك</a:t>
          </a:r>
          <a:r>
            <a:rPr lang="ar-SA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انَ 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ال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ج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</a:t>
          </a:r>
          <a:r>
            <a:rPr lang="ar-SA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ُّ</a:t>
          </a:r>
          <a:r>
            <a:rPr lang="ar-JO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ص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ح</a:t>
          </a:r>
          <a:r>
            <a:rPr lang="ar-SA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b="1" cap="all" dirty="0" err="1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وًا</a:t>
          </a:r>
          <a:endParaRPr lang="he-IL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8B691305-1DEA-4051-96AF-8BCC900FEBB3}" type="parTrans" cxnId="{80F71B75-C08E-4698-B9C1-DCC4B3F8AEB5}">
      <dgm:prSet/>
      <dgm:spPr/>
      <dgm:t>
        <a:bodyPr/>
        <a:lstStyle/>
        <a:p>
          <a:pPr rtl="1"/>
          <a:endParaRPr lang="he-IL"/>
        </a:p>
      </dgm:t>
    </dgm:pt>
    <dgm:pt modelId="{4BECB06C-FCFD-4056-AA43-75F66379181E}" type="sibTrans" cxnId="{80F71B75-C08E-4698-B9C1-DCC4B3F8AEB5}">
      <dgm:prSet/>
      <dgm:spPr/>
      <dgm:t>
        <a:bodyPr/>
        <a:lstStyle/>
        <a:p>
          <a:pPr rtl="1"/>
          <a:endParaRPr lang="he-IL"/>
        </a:p>
      </dgm:t>
    </dgm:pt>
    <dgm:pt modelId="{77DBC730-6508-469B-8FB0-39992CA13C8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  <dgm:t>
        <a:bodyPr>
          <a:sp3d extrusionH="28000" prstMaterial="matte"/>
        </a:bodyPr>
        <a:lstStyle/>
        <a:p>
          <a:pPr rtl="1"/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</a:t>
          </a:r>
          <a:r>
            <a:rPr lang="ar-SA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لد</a:t>
          </a:r>
          <a:r>
            <a:rPr lang="ar-SA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َّ</a:t>
          </a:r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ر</a:t>
          </a:r>
          <a:r>
            <a:rPr lang="ar-SA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سُ ص</a:t>
          </a:r>
          <a:r>
            <a:rPr lang="ar-SA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ع</a:t>
          </a:r>
          <a:r>
            <a:rPr lang="ar-SA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بٌ -- </a:t>
          </a:r>
          <a:r>
            <a:rPr lang="ar-JO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ل</a:t>
          </a:r>
          <a:r>
            <a:rPr lang="ar-SA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ي</a:t>
          </a:r>
          <a:r>
            <a:rPr lang="ar-SA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سَ </a:t>
          </a:r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الد</a:t>
          </a:r>
          <a:r>
            <a:rPr lang="ar-SA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َّ</a:t>
          </a:r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ر</a:t>
          </a:r>
          <a:r>
            <a:rPr lang="ar-SA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سُ</a:t>
          </a:r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ص</a:t>
          </a:r>
          <a:r>
            <a:rPr lang="ar-SA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ع</a:t>
          </a:r>
          <a:r>
            <a:rPr lang="ar-SA" b="1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b="1" cap="all" dirty="0" err="1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بًا</a:t>
          </a:r>
          <a:endParaRPr lang="he-IL" b="1" cap="all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Sakkal Majalla" pitchFamily="2" charset="-78"/>
            <a:cs typeface="Sakkal Majalla" pitchFamily="2" charset="-78"/>
          </a:endParaRPr>
        </a:p>
      </dgm:t>
    </dgm:pt>
    <dgm:pt modelId="{15427741-F596-4DA1-9B4A-9E396342F490}" type="parTrans" cxnId="{41C15073-DD61-449C-B8EC-573AEE2F7300}">
      <dgm:prSet/>
      <dgm:spPr/>
      <dgm:t>
        <a:bodyPr/>
        <a:lstStyle/>
        <a:p>
          <a:pPr rtl="1"/>
          <a:endParaRPr lang="he-IL"/>
        </a:p>
      </dgm:t>
    </dgm:pt>
    <dgm:pt modelId="{7569E495-7147-40C6-BD2E-537361ED43FB}" type="sibTrans" cxnId="{41C15073-DD61-449C-B8EC-573AEE2F7300}">
      <dgm:prSet/>
      <dgm:spPr/>
      <dgm:t>
        <a:bodyPr/>
        <a:lstStyle/>
        <a:p>
          <a:pPr rtl="1"/>
          <a:endParaRPr lang="he-IL"/>
        </a:p>
      </dgm:t>
    </dgm:pt>
    <dgm:pt modelId="{DDA4F6B8-813C-49C9-8243-9770FC07885D}" type="pres">
      <dgm:prSet presAssocID="{9F7B919C-9401-4F68-A48C-FF1DCCBE194A}" presName="linear" presStyleCnt="0">
        <dgm:presLayoutVars>
          <dgm:dir/>
          <dgm:resizeHandles val="exact"/>
        </dgm:presLayoutVars>
      </dgm:prSet>
      <dgm:spPr/>
    </dgm:pt>
    <dgm:pt modelId="{B949F347-F7B8-4491-8D4A-7114C837340D}" type="pres">
      <dgm:prSet presAssocID="{4A578CDB-E3E9-4CB4-B151-D97E81BEB771}" presName="com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FDDB3BC6-91CA-4AC2-9E9E-7D39E5E06E1F}" type="pres">
      <dgm:prSet presAssocID="{4A578CDB-E3E9-4CB4-B151-D97E81BEB771}" presName="box" presStyleLbl="node1" presStyleIdx="0" presStyleCnt="4"/>
      <dgm:spPr/>
    </dgm:pt>
    <dgm:pt modelId="{0477B80E-AAC7-49DB-9F52-B4FF38DF66E3}" type="pres">
      <dgm:prSet presAssocID="{4A578CDB-E3E9-4CB4-B151-D97E81BEB7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D2BB3C30-AC6F-4A2A-8EFD-B933F14A53F2}" type="pres">
      <dgm:prSet presAssocID="{4A578CDB-E3E9-4CB4-B151-D97E81BEB771}" presName="text" presStyleLbl="node1" presStyleIdx="0" presStyleCnt="4">
        <dgm:presLayoutVars>
          <dgm:bulletEnabled val="1"/>
        </dgm:presLayoutVars>
      </dgm:prSet>
      <dgm:spPr/>
    </dgm:pt>
    <dgm:pt modelId="{5187FCC0-027F-46EB-B90F-8069C3CF8A57}" type="pres">
      <dgm:prSet presAssocID="{341FBC38-7FCC-4275-BD12-89A65AE60C2C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2DB4A840-69F2-41BD-82EA-AF7348620CD1}" type="pres">
      <dgm:prSet presAssocID="{C0D34845-F18B-4705-A655-0A521A208CE4}" presName="com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6E5A349E-9057-4A69-A680-89A33244D95F}" type="pres">
      <dgm:prSet presAssocID="{C0D34845-F18B-4705-A655-0A521A208CE4}" presName="box" presStyleLbl="node1" presStyleIdx="1" presStyleCnt="4"/>
      <dgm:spPr/>
    </dgm:pt>
    <dgm:pt modelId="{DE3E898D-3696-4B1C-B877-D6BC7F62BBDE}" type="pres">
      <dgm:prSet presAssocID="{C0D34845-F18B-4705-A655-0A521A208CE4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1F372C4A-6059-4A11-A56A-BBD9CD3D9BB9}" type="pres">
      <dgm:prSet presAssocID="{C0D34845-F18B-4705-A655-0A521A208CE4}" presName="text" presStyleLbl="node1" presStyleIdx="1" presStyleCnt="4">
        <dgm:presLayoutVars>
          <dgm:bulletEnabled val="1"/>
        </dgm:presLayoutVars>
      </dgm:prSet>
      <dgm:spPr/>
    </dgm:pt>
    <dgm:pt modelId="{203AADD4-F7FE-419E-B15C-A8EACEF08ADA}" type="pres">
      <dgm:prSet presAssocID="{9D576548-7EC1-4B7A-AD97-5E429032E6F4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DDC29CEB-55FB-4DE2-A4EE-ADA755054B17}" type="pres">
      <dgm:prSet presAssocID="{E761DF0C-CEF5-46EE-B109-61C4843CD60B}" presName="com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8BB75D37-267B-4372-865E-0ABC026DFA5D}" type="pres">
      <dgm:prSet presAssocID="{E761DF0C-CEF5-46EE-B109-61C4843CD60B}" presName="box" presStyleLbl="node1" presStyleIdx="2" presStyleCnt="4"/>
      <dgm:spPr/>
    </dgm:pt>
    <dgm:pt modelId="{18C33D36-3A85-45DA-BF21-8257744335C1}" type="pres">
      <dgm:prSet presAssocID="{E761DF0C-CEF5-46EE-B109-61C4843CD60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1C302495-6E81-4617-B8AD-ADA22BB82EBB}" type="pres">
      <dgm:prSet presAssocID="{E761DF0C-CEF5-46EE-B109-61C4843CD60B}" presName="text" presStyleLbl="node1" presStyleIdx="2" presStyleCnt="4">
        <dgm:presLayoutVars>
          <dgm:bulletEnabled val="1"/>
        </dgm:presLayoutVars>
      </dgm:prSet>
      <dgm:spPr/>
    </dgm:pt>
    <dgm:pt modelId="{51963FA4-40DA-4DE7-86F0-97C1F5D11ADC}" type="pres">
      <dgm:prSet presAssocID="{4BECB06C-FCFD-4056-AA43-75F66379181E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37E5C779-8842-4D8E-920F-652D7A0FA84B}" type="pres">
      <dgm:prSet presAssocID="{77DBC730-6508-469B-8FB0-39992CA13C8E}" presName="com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E34BF783-EBF1-4EC1-A22E-7CC40E4EC059}" type="pres">
      <dgm:prSet presAssocID="{77DBC730-6508-469B-8FB0-39992CA13C8E}" presName="box" presStyleLbl="node1" presStyleIdx="3" presStyleCnt="4"/>
      <dgm:spPr/>
    </dgm:pt>
    <dgm:pt modelId="{747626B9-33C2-4238-957D-734C341B7B1D}" type="pres">
      <dgm:prSet presAssocID="{77DBC730-6508-469B-8FB0-39992CA13C8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gm:spPr>
    </dgm:pt>
    <dgm:pt modelId="{FB7F249D-C028-4F94-9422-6DBDB32E2BAC}" type="pres">
      <dgm:prSet presAssocID="{77DBC730-6508-469B-8FB0-39992CA13C8E}" presName="text" presStyleLbl="node1" presStyleIdx="3" presStyleCnt="4">
        <dgm:presLayoutVars>
          <dgm:bulletEnabled val="1"/>
        </dgm:presLayoutVars>
      </dgm:prSet>
      <dgm:spPr/>
    </dgm:pt>
  </dgm:ptLst>
  <dgm:cxnLst>
    <dgm:cxn modelId="{B4BA8102-2823-4F51-880E-D2FB384AEEA3}" type="presOf" srcId="{4A578CDB-E3E9-4CB4-B151-D97E81BEB771}" destId="{FDDB3BC6-91CA-4AC2-9E9E-7D39E5E06E1F}" srcOrd="0" destOrd="0" presId="urn:microsoft.com/office/officeart/2005/8/layout/vList4"/>
    <dgm:cxn modelId="{E27CF513-19CA-4B1D-8A35-F192B478BE47}" srcId="{9F7B919C-9401-4F68-A48C-FF1DCCBE194A}" destId="{C0D34845-F18B-4705-A655-0A521A208CE4}" srcOrd="1" destOrd="0" parTransId="{E60AE8A4-C2F3-48E9-BE11-AAAFC0C26D11}" sibTransId="{9D576548-7EC1-4B7A-AD97-5E429032E6F4}"/>
    <dgm:cxn modelId="{F51FEA5E-84C3-40B6-8955-608FF4AA94B1}" type="presOf" srcId="{9F7B919C-9401-4F68-A48C-FF1DCCBE194A}" destId="{DDA4F6B8-813C-49C9-8243-9770FC07885D}" srcOrd="0" destOrd="0" presId="urn:microsoft.com/office/officeart/2005/8/layout/vList4"/>
    <dgm:cxn modelId="{F698886D-B4DC-414B-A511-321C3AF44032}" srcId="{9F7B919C-9401-4F68-A48C-FF1DCCBE194A}" destId="{4A578CDB-E3E9-4CB4-B151-D97E81BEB771}" srcOrd="0" destOrd="0" parTransId="{571DA217-3FA2-4F4D-A5AA-8CFE6379A0D3}" sibTransId="{341FBC38-7FCC-4275-BD12-89A65AE60C2C}"/>
    <dgm:cxn modelId="{41C15073-DD61-449C-B8EC-573AEE2F7300}" srcId="{9F7B919C-9401-4F68-A48C-FF1DCCBE194A}" destId="{77DBC730-6508-469B-8FB0-39992CA13C8E}" srcOrd="3" destOrd="0" parTransId="{15427741-F596-4DA1-9B4A-9E396342F490}" sibTransId="{7569E495-7147-40C6-BD2E-537361ED43FB}"/>
    <dgm:cxn modelId="{80F71B75-C08E-4698-B9C1-DCC4B3F8AEB5}" srcId="{9F7B919C-9401-4F68-A48C-FF1DCCBE194A}" destId="{E761DF0C-CEF5-46EE-B109-61C4843CD60B}" srcOrd="2" destOrd="0" parTransId="{8B691305-1DEA-4051-96AF-8BCC900FEBB3}" sibTransId="{4BECB06C-FCFD-4056-AA43-75F66379181E}"/>
    <dgm:cxn modelId="{7C160E79-6043-4B88-8F52-F74030B74475}" type="presOf" srcId="{C0D34845-F18B-4705-A655-0A521A208CE4}" destId="{6E5A349E-9057-4A69-A680-89A33244D95F}" srcOrd="0" destOrd="0" presId="urn:microsoft.com/office/officeart/2005/8/layout/vList4"/>
    <dgm:cxn modelId="{E077B75A-E19F-460E-866B-694ABA5CE23E}" type="presOf" srcId="{77DBC730-6508-469B-8FB0-39992CA13C8E}" destId="{FB7F249D-C028-4F94-9422-6DBDB32E2BAC}" srcOrd="1" destOrd="0" presId="urn:microsoft.com/office/officeart/2005/8/layout/vList4"/>
    <dgm:cxn modelId="{75AB92A4-6F76-4645-BCE9-3FAB48571E44}" type="presOf" srcId="{E761DF0C-CEF5-46EE-B109-61C4843CD60B}" destId="{1C302495-6E81-4617-B8AD-ADA22BB82EBB}" srcOrd="1" destOrd="0" presId="urn:microsoft.com/office/officeart/2005/8/layout/vList4"/>
    <dgm:cxn modelId="{F88FC4A9-7706-4678-94A2-061A334A29D1}" type="presOf" srcId="{C0D34845-F18B-4705-A655-0A521A208CE4}" destId="{1F372C4A-6059-4A11-A56A-BBD9CD3D9BB9}" srcOrd="1" destOrd="0" presId="urn:microsoft.com/office/officeart/2005/8/layout/vList4"/>
    <dgm:cxn modelId="{8D7767B3-8E40-45B7-A82D-CCB7C291BBD5}" type="presOf" srcId="{77DBC730-6508-469B-8FB0-39992CA13C8E}" destId="{E34BF783-EBF1-4EC1-A22E-7CC40E4EC059}" srcOrd="0" destOrd="0" presId="urn:microsoft.com/office/officeart/2005/8/layout/vList4"/>
    <dgm:cxn modelId="{7E2EE7C7-6A5B-4517-A7FC-634636A714EA}" type="presOf" srcId="{E761DF0C-CEF5-46EE-B109-61C4843CD60B}" destId="{8BB75D37-267B-4372-865E-0ABC026DFA5D}" srcOrd="0" destOrd="0" presId="urn:microsoft.com/office/officeart/2005/8/layout/vList4"/>
    <dgm:cxn modelId="{8952B6F2-1CED-429F-A16C-0910178A1702}" type="presOf" srcId="{4A578CDB-E3E9-4CB4-B151-D97E81BEB771}" destId="{D2BB3C30-AC6F-4A2A-8EFD-B933F14A53F2}" srcOrd="1" destOrd="0" presId="urn:microsoft.com/office/officeart/2005/8/layout/vList4"/>
    <dgm:cxn modelId="{D3EDF0AC-DC72-46F7-9D55-C4F7EC80FBE1}" type="presParOf" srcId="{DDA4F6B8-813C-49C9-8243-9770FC07885D}" destId="{B949F347-F7B8-4491-8D4A-7114C837340D}" srcOrd="0" destOrd="0" presId="urn:microsoft.com/office/officeart/2005/8/layout/vList4"/>
    <dgm:cxn modelId="{15437F89-D119-4D26-86E8-DCE2117B44F6}" type="presParOf" srcId="{B949F347-F7B8-4491-8D4A-7114C837340D}" destId="{FDDB3BC6-91CA-4AC2-9E9E-7D39E5E06E1F}" srcOrd="0" destOrd="0" presId="urn:microsoft.com/office/officeart/2005/8/layout/vList4"/>
    <dgm:cxn modelId="{18639843-5649-4290-BB49-340E1A442B23}" type="presParOf" srcId="{B949F347-F7B8-4491-8D4A-7114C837340D}" destId="{0477B80E-AAC7-49DB-9F52-B4FF38DF66E3}" srcOrd="1" destOrd="0" presId="urn:microsoft.com/office/officeart/2005/8/layout/vList4"/>
    <dgm:cxn modelId="{41D6EAAC-785D-4BCD-9041-196443CB8778}" type="presParOf" srcId="{B949F347-F7B8-4491-8D4A-7114C837340D}" destId="{D2BB3C30-AC6F-4A2A-8EFD-B933F14A53F2}" srcOrd="2" destOrd="0" presId="urn:microsoft.com/office/officeart/2005/8/layout/vList4"/>
    <dgm:cxn modelId="{C8DDEB75-408F-4B90-9BAE-6A047AE85B04}" type="presParOf" srcId="{DDA4F6B8-813C-49C9-8243-9770FC07885D}" destId="{5187FCC0-027F-46EB-B90F-8069C3CF8A57}" srcOrd="1" destOrd="0" presId="urn:microsoft.com/office/officeart/2005/8/layout/vList4"/>
    <dgm:cxn modelId="{A6C56153-137F-4B81-995B-770A1BCD681A}" type="presParOf" srcId="{DDA4F6B8-813C-49C9-8243-9770FC07885D}" destId="{2DB4A840-69F2-41BD-82EA-AF7348620CD1}" srcOrd="2" destOrd="0" presId="urn:microsoft.com/office/officeart/2005/8/layout/vList4"/>
    <dgm:cxn modelId="{18219737-8F88-4E56-ADE4-FE80DBB29E72}" type="presParOf" srcId="{2DB4A840-69F2-41BD-82EA-AF7348620CD1}" destId="{6E5A349E-9057-4A69-A680-89A33244D95F}" srcOrd="0" destOrd="0" presId="urn:microsoft.com/office/officeart/2005/8/layout/vList4"/>
    <dgm:cxn modelId="{5DEF9D3B-10B9-4195-957B-DE0C0FEE7831}" type="presParOf" srcId="{2DB4A840-69F2-41BD-82EA-AF7348620CD1}" destId="{DE3E898D-3696-4B1C-B877-D6BC7F62BBDE}" srcOrd="1" destOrd="0" presId="urn:microsoft.com/office/officeart/2005/8/layout/vList4"/>
    <dgm:cxn modelId="{1BE91A61-B84C-4596-9E9B-70F3BEB18B76}" type="presParOf" srcId="{2DB4A840-69F2-41BD-82EA-AF7348620CD1}" destId="{1F372C4A-6059-4A11-A56A-BBD9CD3D9BB9}" srcOrd="2" destOrd="0" presId="urn:microsoft.com/office/officeart/2005/8/layout/vList4"/>
    <dgm:cxn modelId="{05D4CDAD-8FCC-4D89-BF83-7C1FBF3077A5}" type="presParOf" srcId="{DDA4F6B8-813C-49C9-8243-9770FC07885D}" destId="{203AADD4-F7FE-419E-B15C-A8EACEF08ADA}" srcOrd="3" destOrd="0" presId="urn:microsoft.com/office/officeart/2005/8/layout/vList4"/>
    <dgm:cxn modelId="{A9F08AA0-62FD-4826-BCAD-F8680A7030A1}" type="presParOf" srcId="{DDA4F6B8-813C-49C9-8243-9770FC07885D}" destId="{DDC29CEB-55FB-4DE2-A4EE-ADA755054B17}" srcOrd="4" destOrd="0" presId="urn:microsoft.com/office/officeart/2005/8/layout/vList4"/>
    <dgm:cxn modelId="{0020EC8D-DB72-4C84-8BDB-0584D3F0083D}" type="presParOf" srcId="{DDC29CEB-55FB-4DE2-A4EE-ADA755054B17}" destId="{8BB75D37-267B-4372-865E-0ABC026DFA5D}" srcOrd="0" destOrd="0" presId="urn:microsoft.com/office/officeart/2005/8/layout/vList4"/>
    <dgm:cxn modelId="{8FA5E600-0A72-4D17-AD77-3282D40E385B}" type="presParOf" srcId="{DDC29CEB-55FB-4DE2-A4EE-ADA755054B17}" destId="{18C33D36-3A85-45DA-BF21-8257744335C1}" srcOrd="1" destOrd="0" presId="urn:microsoft.com/office/officeart/2005/8/layout/vList4"/>
    <dgm:cxn modelId="{7F30F6A9-630E-47F7-AEEE-03A6A0F48F2B}" type="presParOf" srcId="{DDC29CEB-55FB-4DE2-A4EE-ADA755054B17}" destId="{1C302495-6E81-4617-B8AD-ADA22BB82EBB}" srcOrd="2" destOrd="0" presId="urn:microsoft.com/office/officeart/2005/8/layout/vList4"/>
    <dgm:cxn modelId="{0A434719-47DA-443A-9A76-FFE19BABEB80}" type="presParOf" srcId="{DDA4F6B8-813C-49C9-8243-9770FC07885D}" destId="{51963FA4-40DA-4DE7-86F0-97C1F5D11ADC}" srcOrd="5" destOrd="0" presId="urn:microsoft.com/office/officeart/2005/8/layout/vList4"/>
    <dgm:cxn modelId="{66395E8A-4F0A-4F56-95C3-BE91850B3EDF}" type="presParOf" srcId="{DDA4F6B8-813C-49C9-8243-9770FC07885D}" destId="{37E5C779-8842-4D8E-920F-652D7A0FA84B}" srcOrd="6" destOrd="0" presId="urn:microsoft.com/office/officeart/2005/8/layout/vList4"/>
    <dgm:cxn modelId="{8B64A07D-8E79-4E68-865E-544351F277B1}" type="presParOf" srcId="{37E5C779-8842-4D8E-920F-652D7A0FA84B}" destId="{E34BF783-EBF1-4EC1-A22E-7CC40E4EC059}" srcOrd="0" destOrd="0" presId="urn:microsoft.com/office/officeart/2005/8/layout/vList4"/>
    <dgm:cxn modelId="{2CDA9993-9BC1-40F2-872D-47EB84CEF814}" type="presParOf" srcId="{37E5C779-8842-4D8E-920F-652D7A0FA84B}" destId="{747626B9-33C2-4238-957D-734C341B7B1D}" srcOrd="1" destOrd="0" presId="urn:microsoft.com/office/officeart/2005/8/layout/vList4"/>
    <dgm:cxn modelId="{4813BAED-F968-4B35-8FE2-E5E269FBEF12}" type="presParOf" srcId="{37E5C779-8842-4D8E-920F-652D7A0FA84B}" destId="{FB7F249D-C028-4F94-9422-6DBDB32E2B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B3BC6-91CA-4AC2-9E9E-7D39E5E06E1F}">
      <dsp:nvSpPr>
        <dsp:cNvPr id="0" name=""/>
        <dsp:cNvSpPr/>
      </dsp:nvSpPr>
      <dsp:spPr>
        <a:xfrm>
          <a:off x="0" y="0"/>
          <a:ext cx="7992888" cy="1205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اَلْمَدْرَسَةُ 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ن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ظ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kern="1200" cap="all" dirty="0" err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يف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ةٌ  --  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ص</a:t>
          </a:r>
          <a:r>
            <a:rPr lang="ar-SA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ارَت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ال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م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د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ر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س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ةُ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ن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ظ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kern="1200" cap="all" dirty="0" err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يف</a:t>
          </a:r>
          <a:r>
            <a:rPr lang="ar-SA" sz="3600" b="1" kern="1200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ةً</a:t>
          </a:r>
          <a:endParaRPr lang="he-IL" sz="3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1719078" y="0"/>
        <a:ext cx="6273809" cy="1205008"/>
      </dsp:txXfrm>
    </dsp:sp>
    <dsp:sp modelId="{0477B80E-AAC7-49DB-9F52-B4FF38DF66E3}">
      <dsp:nvSpPr>
        <dsp:cNvPr id="0" name=""/>
        <dsp:cNvSpPr/>
      </dsp:nvSpPr>
      <dsp:spPr>
        <a:xfrm>
          <a:off x="120500" y="120500"/>
          <a:ext cx="1598577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A349E-9057-4A69-A680-89A33244D95F}">
      <dsp:nvSpPr>
        <dsp:cNvPr id="0" name=""/>
        <dsp:cNvSpPr/>
      </dsp:nvSpPr>
      <dsp:spPr>
        <a:xfrm>
          <a:off x="0" y="1325509"/>
          <a:ext cx="7992888" cy="1205008"/>
        </a:xfrm>
        <a:prstGeom prst="roundRect">
          <a:avLst>
            <a:gd name="adj" fmla="val 10000"/>
          </a:avLst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لس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َّ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اح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ةُ و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اس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ع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ةٌ --  </a:t>
          </a:r>
          <a:r>
            <a:rPr lang="ar-SA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أَ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ص</a:t>
          </a:r>
          <a:r>
            <a:rPr lang="ar-SA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ب</a:t>
          </a:r>
          <a:r>
            <a:rPr lang="ar-SA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حَت</a:t>
          </a:r>
          <a:r>
            <a:rPr lang="ar-SA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الس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َّ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اح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ةُ 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اس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ِ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ع</a:t>
          </a:r>
          <a:r>
            <a:rPr lang="ar-SA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36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ةً</a:t>
          </a:r>
          <a:r>
            <a:rPr lang="ar-JO" sz="3600" b="1" kern="1200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</a:t>
          </a:r>
          <a:endParaRPr lang="he-IL" sz="3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1719078" y="1325509"/>
        <a:ext cx="6273809" cy="1205008"/>
      </dsp:txXfrm>
    </dsp:sp>
    <dsp:sp modelId="{DE3E898D-3696-4B1C-B877-D6BC7F62BBDE}">
      <dsp:nvSpPr>
        <dsp:cNvPr id="0" name=""/>
        <dsp:cNvSpPr/>
      </dsp:nvSpPr>
      <dsp:spPr>
        <a:xfrm>
          <a:off x="120500" y="1446010"/>
          <a:ext cx="1598577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75D37-267B-4372-865E-0ABC026DFA5D}">
      <dsp:nvSpPr>
        <dsp:cNvPr id="0" name=""/>
        <dsp:cNvSpPr/>
      </dsp:nvSpPr>
      <dsp:spPr>
        <a:xfrm>
          <a:off x="0" y="2651019"/>
          <a:ext cx="7992888" cy="1205008"/>
        </a:xfrm>
        <a:prstGeom prst="roundRect">
          <a:avLst>
            <a:gd name="adj" fmla="val 10000"/>
          </a:avLst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  <a:sp3d extrusionH="28000" prstMaterial="matte"/>
        </a:bodyPr>
        <a:lstStyle/>
        <a:p>
          <a:pPr marL="0" lvl="0" indent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ل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ج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ُّ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ص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ح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وٌ -- </a:t>
          </a:r>
          <a:r>
            <a:rPr lang="ar-JO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ك</a:t>
          </a:r>
          <a:r>
            <a:rPr lang="ar-SA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انَ 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ال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ج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</a:t>
          </a:r>
          <a:r>
            <a:rPr lang="ar-SA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ُّ</a:t>
          </a:r>
          <a:r>
            <a:rPr lang="ar-JO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ص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ح</a:t>
          </a:r>
          <a:r>
            <a:rPr lang="ar-SA" sz="4700" b="1" kern="1200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4700" b="1" kern="1200" cap="all" dirty="0" err="1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وًا</a:t>
          </a:r>
          <a:endParaRPr lang="he-IL" sz="4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1719078" y="2651019"/>
        <a:ext cx="6273809" cy="1205008"/>
      </dsp:txXfrm>
    </dsp:sp>
    <dsp:sp modelId="{18C33D36-3A85-45DA-BF21-8257744335C1}">
      <dsp:nvSpPr>
        <dsp:cNvPr id="0" name=""/>
        <dsp:cNvSpPr/>
      </dsp:nvSpPr>
      <dsp:spPr>
        <a:xfrm>
          <a:off x="120500" y="2771520"/>
          <a:ext cx="1598577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BF783-EBF1-4EC1-A22E-7CC40E4EC059}">
      <dsp:nvSpPr>
        <dsp:cNvPr id="0" name=""/>
        <dsp:cNvSpPr/>
      </dsp:nvSpPr>
      <dsp:spPr>
        <a:xfrm>
          <a:off x="0" y="3976529"/>
          <a:ext cx="7992888" cy="1205008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  <a:sp3d extrusionH="28000" prstMaterial="matte"/>
        </a:bodyPr>
        <a:lstStyle/>
        <a:p>
          <a:pPr marL="0" lvl="0" indent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</a:t>
          </a:r>
          <a:r>
            <a:rPr lang="ar-SA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لد</a:t>
          </a:r>
          <a:r>
            <a:rPr lang="ar-SA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َّ</a:t>
          </a: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ر</a:t>
          </a:r>
          <a:r>
            <a:rPr lang="ar-SA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سُ ص</a:t>
          </a:r>
          <a:r>
            <a:rPr lang="ar-SA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ع</a:t>
          </a:r>
          <a:r>
            <a:rPr lang="ar-SA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بٌ -- </a:t>
          </a:r>
          <a:r>
            <a:rPr lang="ar-JO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ل</a:t>
          </a:r>
          <a:r>
            <a:rPr lang="ar-SA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ي</a:t>
          </a:r>
          <a:r>
            <a:rPr lang="ar-SA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سَ </a:t>
          </a: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الد</a:t>
          </a:r>
          <a:r>
            <a:rPr lang="ar-SA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َّ</a:t>
          </a: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ر</a:t>
          </a:r>
          <a:r>
            <a:rPr lang="ar-SA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4700" b="1" kern="1200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سُ</a:t>
          </a: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 ص</a:t>
          </a:r>
          <a:r>
            <a:rPr lang="ar-SA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َ</a:t>
          </a:r>
          <a:r>
            <a:rPr lang="ar-JO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ع</a:t>
          </a:r>
          <a:r>
            <a:rPr lang="ar-SA" sz="4700" b="1" kern="1200" cap="all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ْ</a:t>
          </a:r>
          <a:r>
            <a:rPr lang="ar-JO" sz="4700" b="1" kern="1200" cap="all" dirty="0" err="1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  <a:cs typeface="Sakkal Majalla" pitchFamily="2" charset="-78"/>
            </a:rPr>
            <a:t>بًا</a:t>
          </a:r>
          <a:endParaRPr lang="he-IL" sz="4700" b="1" kern="1200" cap="all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719078" y="3976529"/>
        <a:ext cx="6273809" cy="1205008"/>
      </dsp:txXfrm>
    </dsp:sp>
    <dsp:sp modelId="{747626B9-33C2-4238-957D-734C341B7B1D}">
      <dsp:nvSpPr>
        <dsp:cNvPr id="0" name=""/>
        <dsp:cNvSpPr/>
      </dsp:nvSpPr>
      <dsp:spPr>
        <a:xfrm>
          <a:off x="120500" y="4097030"/>
          <a:ext cx="1598577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  <a:backdrop>
            <a:anchor x="0" y="0" z="-210000"/>
            <a:norm dx="0" dy="0" dz="914400"/>
            <a:up dx="0" dy="914400" dz="0"/>
          </a:backdrop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D46DC0-A80D-4456-853B-B664C37389B9}" type="datetimeFigureOut">
              <a:rPr lang="he-IL" smtClean="0"/>
              <a:t>ט"ו/חשון/תשפ"ד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3FFCB49-0704-429A-948E-5EDC08EA7D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218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FCB49-0704-429A-948E-5EDC08EA7DB6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45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FCB49-0704-429A-948E-5EDC08EA7DB6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748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E984451-D22B-48AB-A97D-3D11667417E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FCDDCD-2319-4625-B908-87577290DF7E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5FB31BE-55E1-400A-A9E2-5C5B27DE97C9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3A6D7D7-492D-485B-AEDA-057690C22598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8461E4-4430-4142-8622-6BE24FA4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9C36-B74E-40C6-8A27-2FE842646873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C172992-12E2-4001-AA36-2039F39F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34A93D8-B18B-47F4-937F-991C2629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8ACED-20CF-4C35-A08E-DDCC7111219B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5488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C6E42-5525-4E91-87E6-8519DEEA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B390-2D96-46E8-8EBF-C190F02BC331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AE4F-27B8-44C7-9B3D-00B70D5E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410F-DCAB-4635-A706-9819C0C8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B00AA-BC56-439F-89BC-911353A2E84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73413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CF88A-BB83-439B-B326-7E9B6178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6F12-AB41-4794-B076-9231CEB79604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176A6-6628-4FB7-9EF2-4D3CEDF4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C2F6-18F0-43F3-96A1-7AB2CFC1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1FDB1-866D-4B2E-A3E4-0BCF61CB7E2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7671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F525D-E01B-412A-B874-0C52951D67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3EDF-75B5-42C3-9233-EA60CDAB4E7B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8CCC9-113F-4946-9EAC-A60A41A162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B9F43-B9B5-46B7-9437-0847EEB9AA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2241B9-2F8F-4322-A7A5-0DA9B35FA4C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9186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B4879B1-EA02-45BF-AFB9-1487F5436E0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4D90E1-508B-4234-B3AD-662B1827ADC5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8D1A0A-414E-4B91-8C12-34447A32671A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8EDF327F-3BAF-49B5-9A9B-7486D6427DD4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1D7872-1DEB-43C9-942B-BE521C59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DF3E-A278-4CBF-85FA-79959E622BD9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0119B4C-0BE3-43B5-9433-A54C1AD7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D5DCD2-995F-44E0-9477-6DF9C191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91475-CE43-4F06-8860-F717DCF19347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0691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692981-052C-46D8-8CD2-E1522346CE3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0726-F063-4E2C-97C6-6AFDDFD4077B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525FD1-1123-436A-AE01-BB0AB33FD5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EC12F8-2FB5-4DCB-9F3F-62C8137EEC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3E86CAD-0D99-47EB-B63C-8247CCE3F9E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6864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07A7C0-644F-4CF2-8139-A8CACFBA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49AD-A4D4-4967-A174-4243169556A3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94E713-07D2-4715-A724-67B57579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7776D0-9475-4B20-A69F-6709388F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A2B1E-BD89-4528-A3BF-E17A797E5EE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625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1F3B4C-3CBB-4C6A-8DE1-A2C3622F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3C26-5DD6-4EE6-B6DF-55D9A5D479A3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547755-7C6A-4227-8250-8B3E9F60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424498-D44C-47FF-8416-23906731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AFABE-929B-4E85-A065-69803517B5E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92993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469835F-A8B5-4ED7-9A69-3BCE2738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DED60-EF47-4F7F-81D5-8A090E8E5695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91E9F1-F7E9-4DD5-94D6-28D739FB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9D8D5-2842-4384-BBDE-43B22BBE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4D0-F892-43CE-9FD8-7FDEDC4BDAD6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473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767981-8636-4F20-8E8A-05300DF6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1629-8B23-44F9-8A50-26AE31F4A579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7BC93C-2530-415F-B874-D3338737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CD504-43A7-43C5-99D7-42231320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67066-8FA4-4C4A-A628-FA15E6DB6DF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9196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805D6F-7021-455F-8F60-1C2AC7DF2411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F745CED-312F-4A4F-96B2-60B9768146AC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EEB7E53-D33E-4BD5-AABB-61857231031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92EA1C89-0876-48CD-B07B-0672CCD2B692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55075EC-8D15-4C67-84BA-D7F6083B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16D7-88B1-45F7-B8A9-553253314056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819E2B4-0DB2-499A-81CA-6E5B0C0F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402CCD2-E15B-4241-86D3-30A86DC7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52D80-ED00-42A3-8441-97C70D5A4046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482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8D009A-90D8-4C58-9B6A-190EAA757A1E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6F34A-63D8-4ADD-9873-5D63B0C2B9D3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DF0F72-4911-48A7-A72E-593EB0F8754C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5D31E5-69B2-4254-8363-72E23CEA4DE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CC7C1-533C-4D49-BA1C-D935976B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F2882F45-733E-44D8-AA45-F241688EB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8A96E-838C-4256-AEA0-13153FB9F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F8E02-2EEE-42C8-A7E4-961E1AA3729F}" type="datetimeFigureOut">
              <a:rPr lang="he-IL"/>
              <a:pPr>
                <a:defRPr/>
              </a:pPr>
              <a:t>ט"ו/חשון/תשפ"ד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37B11-A032-4D6F-8CBA-F3C576B8E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3E25B-60EB-474E-8966-1BF0A1334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hangingPunct="1">
              <a:defRPr sz="1200" b="1">
                <a:solidFill>
                  <a:srgbClr val="7F7F7F"/>
                </a:solidFill>
                <a:cs typeface="Gisha" panose="020B0502040204020203" pitchFamily="34" charset="-79"/>
              </a:defRPr>
            </a:lvl1pPr>
          </a:lstStyle>
          <a:p>
            <a:fld id="{71C1D98E-BC62-47B6-A09C-6D1DE4623B0B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7" r:id="rId2"/>
    <p:sldLayoutId id="2147483766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7" r:id="rId9"/>
    <p:sldLayoutId id="2147483763" r:id="rId10"/>
    <p:sldLayoutId id="2147483764" r:id="rId11"/>
  </p:sldLayoutIdLst>
  <p:txStyles>
    <p:titleStyle>
      <a:lvl1pPr marL="319088" indent="-319088" algn="r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Gisha" pitchFamily="34" charset="-79"/>
        </a:defRPr>
      </a:lvl2pPr>
      <a:lvl3pPr marL="319088" indent="-319088" algn="r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Gisha" pitchFamily="34" charset="-79"/>
        </a:defRPr>
      </a:lvl3pPr>
      <a:lvl4pPr marL="319088" indent="-319088" algn="r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Gisha" pitchFamily="34" charset="-79"/>
        </a:defRPr>
      </a:lvl4pPr>
      <a:lvl5pPr marL="319088" indent="-319088" algn="r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Gisha" pitchFamily="34" charset="-79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563" algn="r" rtl="1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r" rtl="1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r" rtl="1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r" rtl="1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r" rtl="1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z\Music\moseka%20hadeaah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صورة 4" descr="har75db443ed91.png">
            <a:extLst>
              <a:ext uri="{FF2B5EF4-FFF2-40B4-BE49-F238E27FC236}">
                <a16:creationId xmlns:a16="http://schemas.microsoft.com/office/drawing/2014/main" id="{4B37927E-595B-41DC-8D8E-FFA199306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-33338"/>
            <a:ext cx="37465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صورة 6" descr="har75db443ed91.png">
            <a:extLst>
              <a:ext uri="{FF2B5EF4-FFF2-40B4-BE49-F238E27FC236}">
                <a16:creationId xmlns:a16="http://schemas.microsoft.com/office/drawing/2014/main" id="{18C27076-8791-4227-87C9-5D3F26952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3851275" cy="391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23305C1-DA78-4E33-ABA1-12E5BE7759F0}"/>
              </a:ext>
            </a:extLst>
          </p:cNvPr>
          <p:cNvSpPr/>
          <p:nvPr/>
        </p:nvSpPr>
        <p:spPr>
          <a:xfrm>
            <a:off x="6012160" y="1628800"/>
            <a:ext cx="210185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 eaLnBrk="1" hangingPunct="1">
              <a:defRPr/>
            </a:pPr>
            <a:r>
              <a:rPr lang="ar-S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الفعل التام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335F5E0-869F-42B8-B1C6-81E016CFEB35}"/>
              </a:ext>
            </a:extLst>
          </p:cNvPr>
          <p:cNvSpPr/>
          <p:nvPr/>
        </p:nvSpPr>
        <p:spPr>
          <a:xfrm>
            <a:off x="637501" y="1772816"/>
            <a:ext cx="262604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 eaLnBrk="1" hangingPunct="1">
              <a:defRPr/>
            </a:pPr>
            <a:r>
              <a:rPr lang="ar-S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الفعل الناقص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3912B41-274D-4EB1-97C5-A61402260B3B}"/>
              </a:ext>
            </a:extLst>
          </p:cNvPr>
          <p:cNvSpPr/>
          <p:nvPr/>
        </p:nvSpPr>
        <p:spPr>
          <a:xfrm rot="16200000">
            <a:off x="7326655" y="4714459"/>
            <a:ext cx="246093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 eaLnBrk="1" hangingPunct="1">
              <a:defRPr/>
            </a:pP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إعداد: أحمد </a:t>
            </a:r>
            <a:r>
              <a:rPr lang="ar-SA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أبومخ</a:t>
            </a:r>
            <a:endParaRPr lang="ar-S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63D28E2-A9EB-4D0D-B263-6F4585307383}"/>
              </a:ext>
            </a:extLst>
          </p:cNvPr>
          <p:cNvSpPr/>
          <p:nvPr/>
        </p:nvSpPr>
        <p:spPr>
          <a:xfrm rot="16200000">
            <a:off x="-136694" y="4755450"/>
            <a:ext cx="168988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 eaLnBrk="1" hangingPunct="1">
              <a:defRPr/>
            </a:pPr>
            <a:r>
              <a:rPr lang="ar-S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للصف الثامن </a:t>
            </a:r>
            <a:endParaRPr lang="ar-SA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4" name="moseka hadeaah.mp3">
            <a:hlinkClick r:id="" action="ppaction://media"/>
            <a:extLst>
              <a:ext uri="{FF2B5EF4-FFF2-40B4-BE49-F238E27FC236}">
                <a16:creationId xmlns:a16="http://schemas.microsoft.com/office/drawing/2014/main" id="{E726CAEF-9744-4B79-9F32-EFAD029EA26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2196FF7-0DCE-473F-9497-54F3FAA5B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003" y="4365104"/>
            <a:ext cx="1686667" cy="166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04CA14-AF31-415E-B581-67F03AD1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1925" cy="792088"/>
          </a:xfrm>
        </p:spPr>
        <p:txBody>
          <a:bodyPr/>
          <a:lstStyle/>
          <a:p>
            <a:pPr algn="ctr" eaLnBrk="1" hangingPunct="1">
              <a:buFont typeface="Georgia" panose="02040502050405020303" pitchFamily="18" charset="0"/>
              <a:buNone/>
              <a:defRPr/>
            </a:pPr>
            <a:r>
              <a:rPr lang="ar-SA" sz="4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ea typeface="+mn-ea"/>
                <a:cs typeface="Sakkal Majalla" pitchFamily="2" charset="-78"/>
              </a:rPr>
              <a:t>حَالَاتُ اسْمِ الْفِعْلِ النَّاقِصِ</a:t>
            </a:r>
            <a:endParaRPr lang="he-IL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96DA34-FED4-4CAF-B69C-238A45DFF8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39975" y="1183263"/>
            <a:ext cx="6400800" cy="576263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أَنْ يَكُونَ اسْمُ الْفِعْلِ النَّاقِصِ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اسْمًا ظاهرًا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2858BC3-BD9D-46F7-8C20-FC2DC674A69C}"/>
              </a:ext>
            </a:extLst>
          </p:cNvPr>
          <p:cNvSpPr txBox="1">
            <a:spLocks/>
          </p:cNvSpPr>
          <p:nvPr/>
        </p:nvSpPr>
        <p:spPr bwMode="auto">
          <a:xfrm>
            <a:off x="1685546" y="5130607"/>
            <a:ext cx="6400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ct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أَضْحَيْ</a:t>
            </a:r>
            <a:r>
              <a:rPr lang="ar-S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نَا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مُجْتَهِدَيْنِ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E8552910-586F-415C-85D2-10FAFD5CE5D1}"/>
              </a:ext>
            </a:extLst>
          </p:cNvPr>
          <p:cNvSpPr txBox="1">
            <a:spLocks/>
          </p:cNvSpPr>
          <p:nvPr/>
        </p:nvSpPr>
        <p:spPr bwMode="auto">
          <a:xfrm>
            <a:off x="1695636" y="1908844"/>
            <a:ext cx="6400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ct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ظَلَّتِ</a:t>
            </a:r>
            <a:r>
              <a:rPr lang="ar-SA" sz="2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السَّمَاءُ</a:t>
            </a:r>
            <a:r>
              <a:rPr lang="ar-SA" sz="2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صَافِيَةً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8305958F-D2EB-4C50-B512-3074791AC75D}"/>
              </a:ext>
            </a:extLst>
          </p:cNvPr>
          <p:cNvSpPr txBox="1">
            <a:spLocks/>
          </p:cNvSpPr>
          <p:nvPr/>
        </p:nvSpPr>
        <p:spPr bwMode="auto">
          <a:xfrm>
            <a:off x="2309923" y="2538125"/>
            <a:ext cx="6400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أَنْ يَكُونَ اسْمُ الْفِعْلِ النَّاقِصِ </a:t>
            </a:r>
            <a:r>
              <a:rPr lang="ar-S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ضَمِيرًا مُسْتَتِرًا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81991EBD-C627-4E3D-9F00-BF08090B11F8}"/>
              </a:ext>
            </a:extLst>
          </p:cNvPr>
          <p:cNvSpPr txBox="1">
            <a:spLocks/>
          </p:cNvSpPr>
          <p:nvPr/>
        </p:nvSpPr>
        <p:spPr bwMode="auto">
          <a:xfrm>
            <a:off x="1547664" y="3588403"/>
            <a:ext cx="640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ct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أَمْسَى  </a:t>
            </a:r>
            <a:r>
              <a:rPr lang="ar-S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  <a:sym typeface="Wingdings"/>
              </a:rPr>
              <a:t></a:t>
            </a:r>
            <a:r>
              <a:rPr lang="ar-S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  صَافِيَ الْقَلْبِ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382E522A-12EA-4D2E-9BBD-4A2BF7E8031B}"/>
              </a:ext>
            </a:extLst>
          </p:cNvPr>
          <p:cNvSpPr txBox="1">
            <a:spLocks/>
          </p:cNvSpPr>
          <p:nvPr/>
        </p:nvSpPr>
        <p:spPr bwMode="auto">
          <a:xfrm>
            <a:off x="2339975" y="4248041"/>
            <a:ext cx="640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أَنْ يَكُونَ اسْمُ الْفِعْلِ النَّاقِصِ </a:t>
            </a:r>
            <a:r>
              <a:rPr lang="ar-S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ضَمِيرًا مُتَّصِلًا</a:t>
            </a: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A91A8EE6-FD95-4D35-A818-187BA8B18574}"/>
              </a:ext>
            </a:extLst>
          </p:cNvPr>
          <p:cNvCxnSpPr/>
          <p:nvPr/>
        </p:nvCxnSpPr>
        <p:spPr>
          <a:xfrm>
            <a:off x="4460032" y="1615311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7708DAD7-0FFC-427B-BEAF-232815F11EFE}"/>
              </a:ext>
            </a:extLst>
          </p:cNvPr>
          <p:cNvCxnSpPr/>
          <p:nvPr/>
        </p:nvCxnSpPr>
        <p:spPr>
          <a:xfrm>
            <a:off x="4282661" y="3165165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7416F7E2-D7D1-4672-9895-DD5EA314E6EC}"/>
              </a:ext>
            </a:extLst>
          </p:cNvPr>
          <p:cNvCxnSpPr/>
          <p:nvPr/>
        </p:nvCxnSpPr>
        <p:spPr>
          <a:xfrm>
            <a:off x="4318665" y="481840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عنصر نائب للمحتوى 2">
            <a:extLst>
              <a:ext uri="{FF2B5EF4-FFF2-40B4-BE49-F238E27FC236}">
                <a16:creationId xmlns:a16="http://schemas.microsoft.com/office/drawing/2014/main" id="{04B90596-17CF-4242-BDE3-52473DCCD7C4}"/>
              </a:ext>
            </a:extLst>
          </p:cNvPr>
          <p:cNvSpPr txBox="1">
            <a:spLocks/>
          </p:cNvSpPr>
          <p:nvPr/>
        </p:nvSpPr>
        <p:spPr bwMode="auto">
          <a:xfrm>
            <a:off x="1835696" y="5706869"/>
            <a:ext cx="6215364" cy="9659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ضمائر الرفع المتصلة: </a:t>
            </a: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التاء المتحركة، واو الجماعة، ألف الاثنين، نون النسوة، النا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04CA14-AF31-415E-B581-67F03AD1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409026"/>
            <a:ext cx="8064896" cy="792088"/>
          </a:xfrm>
        </p:spPr>
        <p:txBody>
          <a:bodyPr/>
          <a:lstStyle/>
          <a:p>
            <a:pPr algn="ctr" eaLnBrk="1" hangingPunct="1">
              <a:buFont typeface="Georgia" panose="02040502050405020303" pitchFamily="18" charset="0"/>
              <a:buNone/>
              <a:defRPr/>
            </a:pPr>
            <a:r>
              <a:rPr lang="ar-SA" sz="3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ea typeface="+mn-ea"/>
                <a:cs typeface="Sakkal Majalla" pitchFamily="2" charset="-78"/>
              </a:rPr>
              <a:t>تدريبات أوليَّة: أحدد الفعل الناقص واسم الفعل الناقص ونوعه</a:t>
            </a:r>
            <a:endParaRPr lang="he-IL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96DA34-FED4-4CAF-B69C-238A45DFF8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1183263"/>
            <a:ext cx="8417247" cy="576263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كانَ الولدُ مجتهدًا			ليسَ العلمُ بالكلامِ	</a:t>
            </a:r>
          </a:p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ظَلّتِ السماءُ ممطرةً			ظللْنَ نائماتٍ</a:t>
            </a:r>
          </a:p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باتَ الجنديُّ جائعًا			ما زلتُ في البيتِ</a:t>
            </a:r>
          </a:p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أصبحَ يدرسُ العربيّةَ			مَا فتئَ الكتابُ مفتوحًا</a:t>
            </a:r>
          </a:p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أمستِ الحكومةُ مشهورةً</a:t>
            </a:r>
          </a:p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ظلُّوا متماسكينَ</a:t>
            </a:r>
          </a:p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لا نتقدّمُ مادامَ الإنسانُ جاهلًا</a:t>
            </a:r>
          </a:p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أَضحَيَا منتصرَيْنِ</a:t>
            </a:r>
          </a:p>
          <a:p>
            <a:pPr eaLnBrk="1" hangingPunct="1">
              <a:buFont typeface="Georgia" panose="02040502050405020303" pitchFamily="18" charset="0"/>
              <a:buNone/>
              <a:defRPr/>
            </a:pP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1E28250E-E671-4374-9444-6171B647A4D5}"/>
              </a:ext>
            </a:extLst>
          </p:cNvPr>
          <p:cNvSpPr/>
          <p:nvPr/>
        </p:nvSpPr>
        <p:spPr>
          <a:xfrm>
            <a:off x="3419872" y="305103"/>
            <a:ext cx="18002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EC92A28B-70F0-403B-8E65-CFC7C33B5B0B}"/>
              </a:ext>
            </a:extLst>
          </p:cNvPr>
          <p:cNvCxnSpPr/>
          <p:nvPr/>
        </p:nvCxnSpPr>
        <p:spPr>
          <a:xfrm>
            <a:off x="1043608" y="908720"/>
            <a:ext cx="20162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F5C477D2-794D-418D-82F0-D004F8784748}"/>
              </a:ext>
            </a:extLst>
          </p:cNvPr>
          <p:cNvSpPr/>
          <p:nvPr/>
        </p:nvSpPr>
        <p:spPr>
          <a:xfrm>
            <a:off x="8100392" y="1039346"/>
            <a:ext cx="640383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88AE41F8-60C3-4D8B-9D3B-EF6761A2F878}"/>
              </a:ext>
            </a:extLst>
          </p:cNvPr>
          <p:cNvCxnSpPr>
            <a:cxnSpLocks/>
          </p:cNvCxnSpPr>
          <p:nvPr/>
        </p:nvCxnSpPr>
        <p:spPr>
          <a:xfrm>
            <a:off x="7092280" y="1788864"/>
            <a:ext cx="917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4152BFD5-6FC7-4713-9C66-F4E8797BAC7C}"/>
              </a:ext>
            </a:extLst>
          </p:cNvPr>
          <p:cNvSpPr/>
          <p:nvPr/>
        </p:nvSpPr>
        <p:spPr>
          <a:xfrm>
            <a:off x="8100391" y="1656451"/>
            <a:ext cx="640383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85629B7C-0280-4A94-A052-6D4F3D091B27}"/>
              </a:ext>
            </a:extLst>
          </p:cNvPr>
          <p:cNvCxnSpPr>
            <a:cxnSpLocks/>
          </p:cNvCxnSpPr>
          <p:nvPr/>
        </p:nvCxnSpPr>
        <p:spPr>
          <a:xfrm>
            <a:off x="6967319" y="2420888"/>
            <a:ext cx="917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9564F5F4-7A8A-4DDD-ABB8-E3E28F95A67C}"/>
              </a:ext>
            </a:extLst>
          </p:cNvPr>
          <p:cNvSpPr/>
          <p:nvPr/>
        </p:nvSpPr>
        <p:spPr>
          <a:xfrm>
            <a:off x="8079129" y="2521096"/>
            <a:ext cx="640383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46D1A8A-F9D3-4CC7-94D8-382916CC49DB}"/>
              </a:ext>
            </a:extLst>
          </p:cNvPr>
          <p:cNvCxnSpPr>
            <a:cxnSpLocks/>
          </p:cNvCxnSpPr>
          <p:nvPr/>
        </p:nvCxnSpPr>
        <p:spPr>
          <a:xfrm>
            <a:off x="6964144" y="3140968"/>
            <a:ext cx="917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9D8A6507-E862-47A7-879B-CC7B507FFEDC}"/>
              </a:ext>
            </a:extLst>
          </p:cNvPr>
          <p:cNvSpPr/>
          <p:nvPr/>
        </p:nvSpPr>
        <p:spPr>
          <a:xfrm>
            <a:off x="7732663" y="3138201"/>
            <a:ext cx="917049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43CEF3AF-CBEC-43F1-B8EE-EADC7416C58C}"/>
              </a:ext>
            </a:extLst>
          </p:cNvPr>
          <p:cNvSpPr/>
          <p:nvPr/>
        </p:nvSpPr>
        <p:spPr>
          <a:xfrm>
            <a:off x="7767563" y="3912612"/>
            <a:ext cx="917049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A58B8882-498F-47C2-BEA1-869974683CF2}"/>
              </a:ext>
            </a:extLst>
          </p:cNvPr>
          <p:cNvCxnSpPr>
            <a:cxnSpLocks/>
          </p:cNvCxnSpPr>
          <p:nvPr/>
        </p:nvCxnSpPr>
        <p:spPr>
          <a:xfrm>
            <a:off x="6603442" y="4509120"/>
            <a:ext cx="917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BDC9F14D-6E0F-44BF-88F3-C3BEEE050836}"/>
              </a:ext>
            </a:extLst>
          </p:cNvPr>
          <p:cNvSpPr/>
          <p:nvPr/>
        </p:nvSpPr>
        <p:spPr>
          <a:xfrm>
            <a:off x="8244409" y="4532615"/>
            <a:ext cx="405304" cy="87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E9B624D1-ECFB-4A33-9CA1-0976F40A6531}"/>
              </a:ext>
            </a:extLst>
          </p:cNvPr>
          <p:cNvCxnSpPr>
            <a:cxnSpLocks/>
          </p:cNvCxnSpPr>
          <p:nvPr/>
        </p:nvCxnSpPr>
        <p:spPr>
          <a:xfrm>
            <a:off x="7938235" y="5229200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061F1804-E821-47FC-98E4-7371F249461F}"/>
              </a:ext>
            </a:extLst>
          </p:cNvPr>
          <p:cNvSpPr/>
          <p:nvPr/>
        </p:nvSpPr>
        <p:spPr>
          <a:xfrm>
            <a:off x="6633755" y="5262703"/>
            <a:ext cx="917049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20EA5969-F6BB-4C24-BF6E-7148361EDE1D}"/>
              </a:ext>
            </a:extLst>
          </p:cNvPr>
          <p:cNvCxnSpPr>
            <a:cxnSpLocks/>
          </p:cNvCxnSpPr>
          <p:nvPr/>
        </p:nvCxnSpPr>
        <p:spPr>
          <a:xfrm>
            <a:off x="5580112" y="5877272"/>
            <a:ext cx="917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אליפסה 31">
            <a:extLst>
              <a:ext uri="{FF2B5EF4-FFF2-40B4-BE49-F238E27FC236}">
                <a16:creationId xmlns:a16="http://schemas.microsoft.com/office/drawing/2014/main" id="{F910E5F1-DFF8-41ED-AFB2-DC8F94DDB4F4}"/>
              </a:ext>
            </a:extLst>
          </p:cNvPr>
          <p:cNvSpPr/>
          <p:nvPr/>
        </p:nvSpPr>
        <p:spPr>
          <a:xfrm>
            <a:off x="7881193" y="5848443"/>
            <a:ext cx="976651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075956BE-9CC9-4ECC-9B79-297670B64AD6}"/>
              </a:ext>
            </a:extLst>
          </p:cNvPr>
          <p:cNvCxnSpPr>
            <a:cxnSpLocks/>
          </p:cNvCxnSpPr>
          <p:nvPr/>
        </p:nvCxnSpPr>
        <p:spPr>
          <a:xfrm>
            <a:off x="7578195" y="6597352"/>
            <a:ext cx="3029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אליפסה 35">
            <a:extLst>
              <a:ext uri="{FF2B5EF4-FFF2-40B4-BE49-F238E27FC236}">
                <a16:creationId xmlns:a16="http://schemas.microsoft.com/office/drawing/2014/main" id="{04872F78-527B-418D-BA2B-FD0CB6674AAB}"/>
              </a:ext>
            </a:extLst>
          </p:cNvPr>
          <p:cNvSpPr/>
          <p:nvPr/>
        </p:nvSpPr>
        <p:spPr>
          <a:xfrm>
            <a:off x="3419871" y="1039346"/>
            <a:ext cx="976651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F7CD3179-7135-4151-9192-39320451BAB1}"/>
              </a:ext>
            </a:extLst>
          </p:cNvPr>
          <p:cNvCxnSpPr>
            <a:cxnSpLocks/>
          </p:cNvCxnSpPr>
          <p:nvPr/>
        </p:nvCxnSpPr>
        <p:spPr>
          <a:xfrm>
            <a:off x="2502822" y="1811275"/>
            <a:ext cx="917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אליפסה 37">
            <a:extLst>
              <a:ext uri="{FF2B5EF4-FFF2-40B4-BE49-F238E27FC236}">
                <a16:creationId xmlns:a16="http://schemas.microsoft.com/office/drawing/2014/main" id="{8CD0AD76-412F-48CA-A72F-8F2FC0C7DCE3}"/>
              </a:ext>
            </a:extLst>
          </p:cNvPr>
          <p:cNvSpPr/>
          <p:nvPr/>
        </p:nvSpPr>
        <p:spPr>
          <a:xfrm>
            <a:off x="3555501" y="1728683"/>
            <a:ext cx="781420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99039430-462B-4D91-A345-894C2803A6F7}"/>
              </a:ext>
            </a:extLst>
          </p:cNvPr>
          <p:cNvCxnSpPr>
            <a:cxnSpLocks/>
          </p:cNvCxnSpPr>
          <p:nvPr/>
        </p:nvCxnSpPr>
        <p:spPr>
          <a:xfrm>
            <a:off x="3404002" y="2457324"/>
            <a:ext cx="3029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אליפסה 39">
            <a:extLst>
              <a:ext uri="{FF2B5EF4-FFF2-40B4-BE49-F238E27FC236}">
                <a16:creationId xmlns:a16="http://schemas.microsoft.com/office/drawing/2014/main" id="{3B2EF13E-1D93-4171-9B58-5C23BC8CA5D3}"/>
              </a:ext>
            </a:extLst>
          </p:cNvPr>
          <p:cNvSpPr/>
          <p:nvPr/>
        </p:nvSpPr>
        <p:spPr>
          <a:xfrm>
            <a:off x="3484359" y="2502109"/>
            <a:ext cx="640383" cy="750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D5CA7330-30F2-4AC6-A92A-BF5E0353CE8F}"/>
              </a:ext>
            </a:extLst>
          </p:cNvPr>
          <p:cNvCxnSpPr>
            <a:cxnSpLocks/>
          </p:cNvCxnSpPr>
          <p:nvPr/>
        </p:nvCxnSpPr>
        <p:spPr>
          <a:xfrm>
            <a:off x="3181361" y="3120472"/>
            <a:ext cx="3029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086ED898-14C4-468E-AB02-87DB613BBFFF}"/>
              </a:ext>
            </a:extLst>
          </p:cNvPr>
          <p:cNvSpPr/>
          <p:nvPr/>
        </p:nvSpPr>
        <p:spPr>
          <a:xfrm>
            <a:off x="3218674" y="3175527"/>
            <a:ext cx="976651" cy="877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54835973-A9F9-4374-A5F2-E33A31BC58F2}"/>
              </a:ext>
            </a:extLst>
          </p:cNvPr>
          <p:cNvCxnSpPr>
            <a:cxnSpLocks/>
          </p:cNvCxnSpPr>
          <p:nvPr/>
        </p:nvCxnSpPr>
        <p:spPr>
          <a:xfrm>
            <a:off x="2301625" y="3789040"/>
            <a:ext cx="917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945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7" grpId="0" animBg="1"/>
      <p:bldP spid="30" grpId="0" animBg="1"/>
      <p:bldP spid="32" grpId="0" animBg="1"/>
      <p:bldP spid="36" grpId="0" animBg="1"/>
      <p:bldP spid="38" grpId="0" animBg="1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85A8F-8726-47E5-8064-800E100E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1925" cy="1143000"/>
          </a:xfrm>
        </p:spPr>
        <p:txBody>
          <a:bodyPr/>
          <a:lstStyle/>
          <a:p>
            <a:pPr algn="ctr" eaLnBrk="1" hangingPunct="1">
              <a:buFont typeface="Georgia" panose="02040502050405020303" pitchFamily="18" charset="0"/>
              <a:buNone/>
              <a:defRPr/>
            </a:pPr>
            <a:r>
              <a:rPr lang="ar-SA" sz="4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ea typeface="+mn-ea"/>
                <a:cs typeface="Sakkal Majalla" pitchFamily="2" charset="-78"/>
              </a:rPr>
              <a:t>حَالَاتُ خَبَرِ الْفِعْلِ النَّاقِصِ</a:t>
            </a:r>
            <a:endParaRPr lang="he-IL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A00563D4-924A-4F85-B84A-806E069BF9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250" y="1412875"/>
            <a:ext cx="6400800" cy="576263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أَنْ يَكُونَ خَبَرُ الْفِعْلِ النَّاقِصِ </a:t>
            </a:r>
            <a:r>
              <a:rPr lang="ar-S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اسْمًا مُفْرَدًا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A81291A5-CB63-46C1-BCD7-D7DA7C4E355B}"/>
              </a:ext>
            </a:extLst>
          </p:cNvPr>
          <p:cNvSpPr txBox="1">
            <a:spLocks/>
          </p:cNvSpPr>
          <p:nvPr/>
        </p:nvSpPr>
        <p:spPr bwMode="auto">
          <a:xfrm>
            <a:off x="2627313" y="2420938"/>
            <a:ext cx="4394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بَاتَتِ</a:t>
            </a:r>
            <a:r>
              <a:rPr lang="ar-SA" sz="2200" dirty="0">
                <a:latin typeface="+mn-lt"/>
                <a:cs typeface="+mn-cs"/>
              </a:rPr>
              <a:t>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السَّمَاءُ</a:t>
            </a:r>
            <a:r>
              <a:rPr lang="ar-SA" sz="2200" dirty="0"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صَافِيَةً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1ECD1385-B3B4-45C3-8070-662A1AAD367C}"/>
              </a:ext>
            </a:extLst>
          </p:cNvPr>
          <p:cNvSpPr txBox="1">
            <a:spLocks/>
          </p:cNvSpPr>
          <p:nvPr/>
        </p:nvSpPr>
        <p:spPr bwMode="auto">
          <a:xfrm>
            <a:off x="1042988" y="4797425"/>
            <a:ext cx="7337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endParaRPr lang="ar-SA" sz="36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5FB13BA9-467C-4994-86BA-9800A83A41DE}"/>
              </a:ext>
            </a:extLst>
          </p:cNvPr>
          <p:cNvSpPr txBox="1">
            <a:spLocks/>
          </p:cNvSpPr>
          <p:nvPr/>
        </p:nvSpPr>
        <p:spPr bwMode="auto">
          <a:xfrm>
            <a:off x="468313" y="3141663"/>
            <a:ext cx="76247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أَنْ يَكُونَ خَبَرُ الْفِعْلِ النَّاقِصِ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جُمْلَةً اسْمِيَّةً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أَوْ </a:t>
            </a:r>
            <a:r>
              <a:rPr lang="ar-S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فِعْلِيَّةً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5ED30C19-4585-4551-96C6-24E9E3C109E6}"/>
              </a:ext>
            </a:extLst>
          </p:cNvPr>
          <p:cNvSpPr txBox="1">
            <a:spLocks/>
          </p:cNvSpPr>
          <p:nvPr/>
        </p:nvSpPr>
        <p:spPr bwMode="auto">
          <a:xfrm>
            <a:off x="2735262" y="5408924"/>
            <a:ext cx="4168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صَارَ</a:t>
            </a:r>
            <a:r>
              <a:rPr lang="ar-SA" sz="2400" dirty="0">
                <a:solidFill>
                  <a:srgbClr val="404040"/>
                </a:solidFill>
                <a:latin typeface="+mn-lt"/>
                <a:cs typeface="+mn-cs"/>
              </a:rPr>
              <a:t> </a:t>
            </a:r>
            <a:r>
              <a:rPr lang="ar-AE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+mn-cs"/>
              </a:rPr>
              <a:t>المخلص </a:t>
            </a:r>
            <a:r>
              <a:rPr lang="ar-S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يَعْبُدُ</a:t>
            </a:r>
            <a:r>
              <a:rPr lang="ar-S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اللهَ</a:t>
            </a:r>
            <a:r>
              <a:rPr lang="ar-S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ar-SA" sz="3600" dirty="0">
              <a:solidFill>
                <a:srgbClr val="404040"/>
              </a:solidFill>
              <a:latin typeface="+mn-lt"/>
              <a:cs typeface="+mn-cs"/>
            </a:endParaRPr>
          </a:p>
        </p:txBody>
      </p:sp>
      <p:sp>
        <p:nvSpPr>
          <p:cNvPr id="9" name="عنصر نائب للمحتوى 2">
            <a:extLst>
              <a:ext uri="{FF2B5EF4-FFF2-40B4-BE49-F238E27FC236}">
                <a16:creationId xmlns:a16="http://schemas.microsoft.com/office/drawing/2014/main" id="{3D2F26BA-48C4-4D54-9CD2-FC955005A5C6}"/>
              </a:ext>
            </a:extLst>
          </p:cNvPr>
          <p:cNvSpPr txBox="1">
            <a:spLocks/>
          </p:cNvSpPr>
          <p:nvPr/>
        </p:nvSpPr>
        <p:spPr bwMode="auto">
          <a:xfrm>
            <a:off x="1547813" y="4365625"/>
            <a:ext cx="640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ct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أَمْسَتِ</a:t>
            </a:r>
            <a:r>
              <a:rPr lang="ar-SA" sz="2200" dirty="0">
                <a:solidFill>
                  <a:srgbClr val="40404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الْحُكُومَةُ</a:t>
            </a:r>
            <a:r>
              <a:rPr lang="ar-SA" sz="2200" dirty="0">
                <a:solidFill>
                  <a:srgbClr val="40404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نِظَامُهَا</a:t>
            </a:r>
            <a:r>
              <a:rPr lang="ar-SA" sz="2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ضَعِيفٌ</a:t>
            </a: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057A6CF0-76C9-44AE-9F62-9B2F2C3BD10E}"/>
              </a:ext>
            </a:extLst>
          </p:cNvPr>
          <p:cNvCxnSpPr/>
          <p:nvPr/>
        </p:nvCxnSpPr>
        <p:spPr>
          <a:xfrm>
            <a:off x="3321844" y="357301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04675F0C-E680-4AEF-8BFC-1ABD54363C28}"/>
              </a:ext>
            </a:extLst>
          </p:cNvPr>
          <p:cNvCxnSpPr>
            <a:cxnSpLocks/>
          </p:cNvCxnSpPr>
          <p:nvPr/>
        </p:nvCxnSpPr>
        <p:spPr>
          <a:xfrm>
            <a:off x="1840706" y="3789040"/>
            <a:ext cx="0" cy="25202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493ACB32-5A9C-4125-853C-ECACED4C402B}"/>
              </a:ext>
            </a:extLst>
          </p:cNvPr>
          <p:cNvCxnSpPr>
            <a:cxnSpLocks/>
          </p:cNvCxnSpPr>
          <p:nvPr/>
        </p:nvCxnSpPr>
        <p:spPr>
          <a:xfrm>
            <a:off x="1840706" y="6237312"/>
            <a:ext cx="35953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D9EBE1A5-42E2-4D69-B978-473E36AC4097}"/>
              </a:ext>
            </a:extLst>
          </p:cNvPr>
          <p:cNvCxnSpPr/>
          <p:nvPr/>
        </p:nvCxnSpPr>
        <p:spPr>
          <a:xfrm>
            <a:off x="3347864" y="1988840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0">
            <a:extLst>
              <a:ext uri="{FF2B5EF4-FFF2-40B4-BE49-F238E27FC236}">
                <a16:creationId xmlns:a16="http://schemas.microsoft.com/office/drawing/2014/main" id="{D283ED88-5B88-4A60-8C21-77B88A315460}"/>
              </a:ext>
            </a:extLst>
          </p:cNvPr>
          <p:cNvCxnSpPr>
            <a:cxnSpLocks/>
          </p:cNvCxnSpPr>
          <p:nvPr/>
        </p:nvCxnSpPr>
        <p:spPr>
          <a:xfrm flipV="1">
            <a:off x="5364088" y="5949280"/>
            <a:ext cx="0" cy="3073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B8871F1C-7560-4F46-931B-F62DB5F0CAF8}"/>
              </a:ext>
            </a:extLst>
          </p:cNvPr>
          <p:cNvSpPr txBox="1">
            <a:spLocks/>
          </p:cNvSpPr>
          <p:nvPr/>
        </p:nvSpPr>
        <p:spPr bwMode="auto">
          <a:xfrm>
            <a:off x="2124075" y="2708275"/>
            <a:ext cx="6400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مِنَ الْجَارِّ </a:t>
            </a:r>
            <a:r>
              <a:rPr lang="ar-SA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وَالْمَجْرُورِ</a:t>
            </a:r>
            <a:r>
              <a:rPr lang="ar-S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marL="228600" indent="-182563" algn="ct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أَضْحَى الْفَرِيقُ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فِي قَاعِ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اللَّائِحَةِ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3055032B-CD75-493C-BAA7-2C9809B38F4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400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شِبْهُ</a:t>
            </a:r>
            <a:r>
              <a:rPr lang="ar-SA" sz="22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جُمْلَةٍ كَأَنْ يَكُونَ خَبَرُ الْفِعْلِ النَّاقِصِ شِبْهَ جُمْلَةٍ: مِنَ الْجَارِّ والْمَجْرُورِ أَوْ ظَرْفِيَّةٍ: ظَرْفِ زَمَانٍ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S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مَكَانٍ.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80C65451-4A18-48F3-9896-C737A0E90672}"/>
              </a:ext>
            </a:extLst>
          </p:cNvPr>
          <p:cNvSpPr txBox="1">
            <a:spLocks/>
          </p:cNvSpPr>
          <p:nvPr/>
        </p:nvSpPr>
        <p:spPr bwMode="auto">
          <a:xfrm>
            <a:off x="2268538" y="4652963"/>
            <a:ext cx="6400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شِبْهُ جُمْلَةٍ </a:t>
            </a:r>
            <a:r>
              <a:rPr lang="ar-SA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ظَرْفِيَّةٍ:</a:t>
            </a:r>
            <a:endParaRPr lang="ar-S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228600" indent="-182563" algn="ct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أَمْسَى اللَّاعِبُ </a:t>
            </a:r>
            <a:r>
              <a:rPr lang="ar-SA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وَرَاءَ غُرَفِ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تَبْدِيلِ الْمَلَابِسِ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4FC5929D-4E58-4A21-88CF-5862F6D61EED}"/>
              </a:ext>
            </a:extLst>
          </p:cNvPr>
          <p:cNvSpPr txBox="1">
            <a:spLocks/>
          </p:cNvSpPr>
          <p:nvPr/>
        </p:nvSpPr>
        <p:spPr bwMode="auto">
          <a:xfrm>
            <a:off x="683568" y="1916832"/>
            <a:ext cx="813690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الت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ام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ه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ذ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ى ي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 err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ِي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ب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اع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 أَوْ نَائِب الْفَاعِلِ وَيَدُلُّ عَلَى حَدَثٍ وَزَمَنٍ مَعًا.</a:t>
            </a: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اق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ه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الَّذِي يَدُلُّ عَلَى زَمَنٍ فَقَطْ وَبِحَاجَةٍ إِلَى مُبْتَدَأٍ وَخَبَرٍ لإِتْمَامِ مَعْنَى الْجُمْلَةِ</a:t>
            </a: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 </a:t>
            </a:r>
            <a:r>
              <a:rPr lang="ar-JO" sz="3600" b="1" dirty="0" err="1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الأ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الت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ام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أ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أ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س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ى ك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ان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خ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ات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</a:t>
            </a:r>
            <a:endParaRPr lang="ar-SA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لأ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اق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ص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 ه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 ك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ان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خ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ات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: وهي تدخل على الجملة </a:t>
            </a:r>
            <a:r>
              <a:rPr lang="ar-SA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الاسمية 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(المبتدأ والخبر) فترفع المبتدأ ويسمى اسمها وتنصب الخبر ويسمى خبرها</a:t>
            </a: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endParaRPr lang="he-I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</a:endParaRP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endParaRPr lang="ar-JO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endParaRPr lang="ar-SA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5FEE6FE6-7545-43FD-A5E3-96DAB5403C2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400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72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التلخيص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22222F84-EA31-403A-AEED-4386D6B90C42}"/>
              </a:ext>
            </a:extLst>
          </p:cNvPr>
          <p:cNvSpPr txBox="1">
            <a:spLocks/>
          </p:cNvSpPr>
          <p:nvPr/>
        </p:nvSpPr>
        <p:spPr bwMode="auto">
          <a:xfrm>
            <a:off x="683568" y="1916832"/>
            <a:ext cx="813690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أخوات </a:t>
            </a:r>
            <a:r>
              <a:rPr lang="ar-SA" sz="3600" b="1" dirty="0" err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كان: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he-I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</a:endParaRP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endParaRPr lang="ar-JO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endParaRPr lang="ar-SA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06142D98-2D7B-4FE7-8A1A-C07DBFAAA57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400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72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التلخيص</a:t>
            </a:r>
          </a:p>
        </p:txBody>
      </p:sp>
      <p:pic>
        <p:nvPicPr>
          <p:cNvPr id="17412" name="Picture 3" descr="http://n4hr.com/up/uploads/99867f810d.jpg">
            <a:extLst>
              <a:ext uri="{FF2B5EF4-FFF2-40B4-BE49-F238E27FC236}">
                <a16:creationId xmlns:a16="http://schemas.microsoft.com/office/drawing/2014/main" id="{4F595703-10BA-46CA-A666-D201C08F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53242" r="4721" b="2605"/>
          <a:stretch>
            <a:fillRect/>
          </a:stretch>
        </p:blipFill>
        <p:spPr bwMode="auto">
          <a:xfrm>
            <a:off x="755650" y="2565400"/>
            <a:ext cx="7848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E4406954-0233-410C-BE5F-FBF035595307}"/>
              </a:ext>
            </a:extLst>
          </p:cNvPr>
          <p:cNvSpPr txBox="1">
            <a:spLocks/>
          </p:cNvSpPr>
          <p:nvPr/>
        </p:nvSpPr>
        <p:spPr bwMode="auto">
          <a:xfrm>
            <a:off x="683568" y="1916832"/>
            <a:ext cx="813690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إعراب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أخوات كان: </a:t>
            </a:r>
            <a:endParaRPr lang="he-I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</a:endParaRPr>
          </a:p>
          <a:p>
            <a:pPr marL="46037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= ما انفك</a:t>
            </a:r>
          </a:p>
          <a:p>
            <a:pPr marL="46037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= ما زال</a:t>
            </a:r>
          </a:p>
          <a:p>
            <a:pPr marL="46037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= ما فتئ</a:t>
            </a:r>
          </a:p>
          <a:p>
            <a:pPr marL="46037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= ما برح </a:t>
            </a: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endParaRPr lang="ar-SA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228600" indent="-182563" algn="r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D7DE851C-70B5-476A-A872-03C1F1485B6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400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ar-SA" sz="72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التلخيص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3F63C-69C9-44FD-8EFF-B582BA675582}"/>
              </a:ext>
            </a:extLst>
          </p:cNvPr>
          <p:cNvSpPr txBox="1"/>
          <p:nvPr/>
        </p:nvSpPr>
        <p:spPr>
          <a:xfrm rot="20465272">
            <a:off x="1069975" y="2895600"/>
            <a:ext cx="4976813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J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– حرف نفي مبني على السكون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D1F71-167B-4AFB-A1A4-0B14D85430BC}"/>
              </a:ext>
            </a:extLst>
          </p:cNvPr>
          <p:cNvSpPr txBox="1"/>
          <p:nvPr/>
        </p:nvSpPr>
        <p:spPr>
          <a:xfrm rot="20465272">
            <a:off x="1887538" y="4268788"/>
            <a:ext cx="4976812" cy="1323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J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انفك / زال/ فتئ/ برح – فعل ماضٍ مبني على الفتح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DE908DD-E5C6-4FE0-AA73-BFE458B02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48680"/>
            <a:ext cx="8808868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>
            <a:extLst>
              <a:ext uri="{FF2B5EF4-FFF2-40B4-BE49-F238E27FC236}">
                <a16:creationId xmlns:a16="http://schemas.microsoft.com/office/drawing/2014/main" id="{DFD6A074-467E-4C78-939D-222DAAC659DD}"/>
              </a:ext>
            </a:extLst>
          </p:cNvPr>
          <p:cNvSpPr/>
          <p:nvPr/>
        </p:nvSpPr>
        <p:spPr>
          <a:xfrm>
            <a:off x="0" y="93663"/>
            <a:ext cx="5219700" cy="1966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الت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ام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ه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ذ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ى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يأخذ 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اع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 أَوْ نَائِب الْفَاعِلِ وَيَدُلُّ عَلَى حَدَثٍ وَزَمَنٍ مَعًا.</a:t>
            </a:r>
            <a:endParaRPr lang="ar-JO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2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JO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ث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ل: س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اف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 err="1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از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chemeClr val="bg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he-IL" sz="3200" dirty="0">
              <a:solidFill>
                <a:schemeClr val="bg2">
                  <a:lumMod val="50000"/>
                </a:schemeClr>
              </a:solidFill>
              <a:latin typeface="Sakkal Majalla" pitchFamily="2" charset="-78"/>
            </a:endParaRPr>
          </a:p>
        </p:txBody>
      </p:sp>
      <p:sp>
        <p:nvSpPr>
          <p:cNvPr id="5" name="מלבן מעוגל 4">
            <a:extLst>
              <a:ext uri="{FF2B5EF4-FFF2-40B4-BE49-F238E27FC236}">
                <a16:creationId xmlns:a16="http://schemas.microsoft.com/office/drawing/2014/main" id="{DCE63E35-A563-43EC-8616-914226D89D25}"/>
              </a:ext>
            </a:extLst>
          </p:cNvPr>
          <p:cNvSpPr/>
          <p:nvPr/>
        </p:nvSpPr>
        <p:spPr>
          <a:xfrm>
            <a:off x="2771775" y="2205038"/>
            <a:ext cx="6161088" cy="2232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اق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ه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الَّذِي يَدُلُّ عَلَى زَمَنٍ فَقَطْ وَبِحَاجَةٍ إِلَى مُبْتَدَأٍ وَخَبَرٍ لإِتْمَامِ مَعْنَى الْجُمْلَةِ</a:t>
            </a:r>
            <a:endParaRPr lang="ar-JO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ث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ل: 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از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endParaRPr lang="ar-JO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ج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يد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JO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he-IL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783E17C-89F7-4AB7-9534-152E0DAE4588}"/>
              </a:ext>
            </a:extLst>
          </p:cNvPr>
          <p:cNvSpPr/>
          <p:nvPr/>
        </p:nvSpPr>
        <p:spPr>
          <a:xfrm>
            <a:off x="900113" y="4581525"/>
            <a:ext cx="7848600" cy="2228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ذ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ن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ج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أَ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ال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ج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ت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ال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ى </a:t>
            </a:r>
            <a:r>
              <a:rPr lang="ar-JO" sz="32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لأ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 ت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اج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إ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ى 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ع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از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 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(خ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ب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ر) 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اه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ول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: ص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از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ط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ب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يب</a:t>
            </a:r>
            <a:r>
              <a:rPr lang="ar-SA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JO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 </a:t>
            </a:r>
            <a:endParaRPr lang="he-IL" sz="32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483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3">
            <a:extLst>
              <a:ext uri="{FF2B5EF4-FFF2-40B4-BE49-F238E27FC236}">
                <a16:creationId xmlns:a16="http://schemas.microsoft.com/office/drawing/2014/main" id="{A333FE9D-601E-4294-B68C-6C511118E12E}"/>
              </a:ext>
            </a:extLst>
          </p:cNvPr>
          <p:cNvSpPr/>
          <p:nvPr/>
        </p:nvSpPr>
        <p:spPr>
          <a:xfrm>
            <a:off x="2720798" y="548680"/>
            <a:ext cx="5400600" cy="1512168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لأ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اق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ص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 ه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 ك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ان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خ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ات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akkal Majalla" pitchFamily="2" charset="-78"/>
                <a:cs typeface="Sakkal Majalla" pitchFamily="2" charset="-78"/>
              </a:rPr>
              <a:t>ا </a:t>
            </a:r>
            <a:endParaRPr lang="he-I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akkal Majalla" pitchFamily="2" charset="-78"/>
            </a:endParaRPr>
          </a:p>
        </p:txBody>
      </p:sp>
      <p:sp>
        <p:nvSpPr>
          <p:cNvPr id="5" name="מלבן עם פינה יחידה חתוכה 4">
            <a:extLst>
              <a:ext uri="{FF2B5EF4-FFF2-40B4-BE49-F238E27FC236}">
                <a16:creationId xmlns:a16="http://schemas.microsoft.com/office/drawing/2014/main" id="{C365456D-C742-4702-9F10-FBAA73262EEC}"/>
              </a:ext>
            </a:extLst>
          </p:cNvPr>
          <p:cNvSpPr/>
          <p:nvPr/>
        </p:nvSpPr>
        <p:spPr>
          <a:xfrm>
            <a:off x="539552" y="2842828"/>
            <a:ext cx="5616624" cy="3106452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 </a:t>
            </a:r>
            <a:r>
              <a:rPr lang="ar-JO" sz="36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الأ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الت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ام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أ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أ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غير 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ان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خ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ات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</a:t>
            </a:r>
            <a:endParaRPr lang="he-IL" sz="3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>
            <a:extLst>
              <a:ext uri="{FF2B5EF4-FFF2-40B4-BE49-F238E27FC236}">
                <a16:creationId xmlns:a16="http://schemas.microsoft.com/office/drawing/2014/main" id="{A978E5DB-969D-432B-9AC1-CBEA9EBDA41E}"/>
              </a:ext>
            </a:extLst>
          </p:cNvPr>
          <p:cNvSpPr/>
          <p:nvPr/>
        </p:nvSpPr>
        <p:spPr>
          <a:xfrm>
            <a:off x="1619250" y="188913"/>
            <a:ext cx="6121400" cy="14398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انَ و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خ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ات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 ه</a:t>
            </a:r>
            <a:r>
              <a:rPr lang="ar-SA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ِيَ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JO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الأ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خ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ب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ذ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JO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لأ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 ت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خ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ع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ى ال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الاس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ِ.</a:t>
            </a:r>
            <a:endParaRPr lang="he-IL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952430E-09DC-4B12-982F-29D4B86AB539}"/>
              </a:ext>
            </a:extLst>
          </p:cNvPr>
          <p:cNvSpPr/>
          <p:nvPr/>
        </p:nvSpPr>
        <p:spPr>
          <a:xfrm>
            <a:off x="107950" y="2565400"/>
            <a:ext cx="8891588" cy="1274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1- ف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س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خ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ز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يل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 الر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 ع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 ال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خ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ب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ص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ب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ص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JO" sz="3600" b="1" dirty="0" err="1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وب</a:t>
            </a:r>
            <a:r>
              <a:rPr lang="ar-SA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JO" sz="3600" b="1" dirty="0">
                <a:ln/>
                <a:solidFill>
                  <a:schemeClr val="accent3"/>
                </a:solidFill>
                <a:latin typeface="Sakkal Majalla" pitchFamily="2" charset="-78"/>
                <a:cs typeface="Sakkal Majalla" pitchFamily="2" charset="-78"/>
              </a:rPr>
              <a:t>ا </a:t>
            </a:r>
            <a:endParaRPr lang="he-IL" sz="3600" b="1" dirty="0">
              <a:ln/>
              <a:solidFill>
                <a:schemeClr val="accent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F60FEFD-BD42-4D5D-9382-C3F8196935E9}"/>
              </a:ext>
            </a:extLst>
          </p:cNvPr>
          <p:cNvSpPr/>
          <p:nvPr/>
        </p:nvSpPr>
        <p:spPr>
          <a:xfrm>
            <a:off x="467544" y="4869160"/>
            <a:ext cx="8532440" cy="12241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2-</a:t>
            </a:r>
            <a:r>
              <a:rPr lang="ar-JO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JO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ترفع المبتدأ ويسمى </a:t>
            </a:r>
            <a:r>
              <a:rPr lang="ar-JO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اسمها </a:t>
            </a:r>
            <a:r>
              <a:rPr lang="ar-JO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(اسم كان)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3- تنصب الخبر ويسمى </a:t>
            </a:r>
            <a:r>
              <a:rPr lang="ar-JO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خبرها </a:t>
            </a:r>
            <a:r>
              <a:rPr lang="ar-JO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(خبر كان)</a:t>
            </a:r>
            <a:endParaRPr lang="he-IL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צורה חופשית 4">
            <a:extLst>
              <a:ext uri="{FF2B5EF4-FFF2-40B4-BE49-F238E27FC236}">
                <a16:creationId xmlns:a16="http://schemas.microsoft.com/office/drawing/2014/main" id="{0596A60C-F5D4-4FF2-A83F-482302C9C438}"/>
              </a:ext>
            </a:extLst>
          </p:cNvPr>
          <p:cNvSpPr/>
          <p:nvPr/>
        </p:nvSpPr>
        <p:spPr>
          <a:xfrm rot="20796293">
            <a:off x="7185350" y="190913"/>
            <a:ext cx="1816923" cy="1436914"/>
          </a:xfrm>
          <a:custGeom>
            <a:avLst/>
            <a:gdLst>
              <a:gd name="connsiteX0" fmla="*/ 1468580 w 1816923"/>
              <a:gd name="connsiteY0" fmla="*/ 14514 h 1436914"/>
              <a:gd name="connsiteX1" fmla="*/ 1468580 w 1816923"/>
              <a:gd name="connsiteY1" fmla="*/ 14514 h 1436914"/>
              <a:gd name="connsiteX2" fmla="*/ 1337951 w 1816923"/>
              <a:gd name="connsiteY2" fmla="*/ 29029 h 1436914"/>
              <a:gd name="connsiteX3" fmla="*/ 1279894 w 1816923"/>
              <a:gd name="connsiteY3" fmla="*/ 58057 h 1436914"/>
              <a:gd name="connsiteX4" fmla="*/ 1207323 w 1816923"/>
              <a:gd name="connsiteY4" fmla="*/ 72572 h 1436914"/>
              <a:gd name="connsiteX5" fmla="*/ 1091209 w 1816923"/>
              <a:gd name="connsiteY5" fmla="*/ 116114 h 1436914"/>
              <a:gd name="connsiteX6" fmla="*/ 1033151 w 1816923"/>
              <a:gd name="connsiteY6" fmla="*/ 145143 h 1436914"/>
              <a:gd name="connsiteX7" fmla="*/ 989609 w 1816923"/>
              <a:gd name="connsiteY7" fmla="*/ 188686 h 1436914"/>
              <a:gd name="connsiteX8" fmla="*/ 917037 w 1816923"/>
              <a:gd name="connsiteY8" fmla="*/ 232229 h 1436914"/>
              <a:gd name="connsiteX9" fmla="*/ 829951 w 1816923"/>
              <a:gd name="connsiteY9" fmla="*/ 304800 h 1436914"/>
              <a:gd name="connsiteX10" fmla="*/ 771894 w 1816923"/>
              <a:gd name="connsiteY10" fmla="*/ 391886 h 1436914"/>
              <a:gd name="connsiteX11" fmla="*/ 742866 w 1816923"/>
              <a:gd name="connsiteY11" fmla="*/ 478972 h 1436914"/>
              <a:gd name="connsiteX12" fmla="*/ 728351 w 1816923"/>
              <a:gd name="connsiteY12" fmla="*/ 609600 h 1436914"/>
              <a:gd name="connsiteX13" fmla="*/ 655780 w 1816923"/>
              <a:gd name="connsiteY13" fmla="*/ 638629 h 1436914"/>
              <a:gd name="connsiteX14" fmla="*/ 510637 w 1816923"/>
              <a:gd name="connsiteY14" fmla="*/ 624114 h 1436914"/>
              <a:gd name="connsiteX15" fmla="*/ 278409 w 1816923"/>
              <a:gd name="connsiteY15" fmla="*/ 537029 h 1436914"/>
              <a:gd name="connsiteX16" fmla="*/ 191323 w 1816923"/>
              <a:gd name="connsiteY16" fmla="*/ 508000 h 1436914"/>
              <a:gd name="connsiteX17" fmla="*/ 89723 w 1816923"/>
              <a:gd name="connsiteY17" fmla="*/ 478972 h 1436914"/>
              <a:gd name="connsiteX18" fmla="*/ 2637 w 1816923"/>
              <a:gd name="connsiteY18" fmla="*/ 508000 h 1436914"/>
              <a:gd name="connsiteX19" fmla="*/ 17151 w 1816923"/>
              <a:gd name="connsiteY19" fmla="*/ 957943 h 1436914"/>
              <a:gd name="connsiteX20" fmla="*/ 31666 w 1816923"/>
              <a:gd name="connsiteY20" fmla="*/ 1001486 h 1436914"/>
              <a:gd name="connsiteX21" fmla="*/ 46180 w 1816923"/>
              <a:gd name="connsiteY21" fmla="*/ 1074057 h 1436914"/>
              <a:gd name="connsiteX22" fmla="*/ 75209 w 1816923"/>
              <a:gd name="connsiteY22" fmla="*/ 1161143 h 1436914"/>
              <a:gd name="connsiteX23" fmla="*/ 118751 w 1816923"/>
              <a:gd name="connsiteY23" fmla="*/ 1248229 h 1436914"/>
              <a:gd name="connsiteX24" fmla="*/ 278409 w 1816923"/>
              <a:gd name="connsiteY24" fmla="*/ 1349829 h 1436914"/>
              <a:gd name="connsiteX25" fmla="*/ 336466 w 1816923"/>
              <a:gd name="connsiteY25" fmla="*/ 1378857 h 1436914"/>
              <a:gd name="connsiteX26" fmla="*/ 423551 w 1816923"/>
              <a:gd name="connsiteY26" fmla="*/ 1393372 h 1436914"/>
              <a:gd name="connsiteX27" fmla="*/ 539666 w 1816923"/>
              <a:gd name="connsiteY27" fmla="*/ 1436914 h 1436914"/>
              <a:gd name="connsiteX28" fmla="*/ 873494 w 1816923"/>
              <a:gd name="connsiteY28" fmla="*/ 1407886 h 1436914"/>
              <a:gd name="connsiteX29" fmla="*/ 931551 w 1816923"/>
              <a:gd name="connsiteY29" fmla="*/ 1378857 h 1436914"/>
              <a:gd name="connsiteX30" fmla="*/ 1004123 w 1816923"/>
              <a:gd name="connsiteY30" fmla="*/ 1349829 h 1436914"/>
              <a:gd name="connsiteX31" fmla="*/ 1134751 w 1816923"/>
              <a:gd name="connsiteY31" fmla="*/ 1291772 h 1436914"/>
              <a:gd name="connsiteX32" fmla="*/ 1207323 w 1816923"/>
              <a:gd name="connsiteY32" fmla="*/ 1233714 h 1436914"/>
              <a:gd name="connsiteX33" fmla="*/ 1308923 w 1816923"/>
              <a:gd name="connsiteY33" fmla="*/ 1175657 h 1436914"/>
              <a:gd name="connsiteX34" fmla="*/ 1425037 w 1816923"/>
              <a:gd name="connsiteY34" fmla="*/ 1088572 h 1436914"/>
              <a:gd name="connsiteX35" fmla="*/ 1454066 w 1816923"/>
              <a:gd name="connsiteY35" fmla="*/ 1045029 h 1436914"/>
              <a:gd name="connsiteX36" fmla="*/ 1497609 w 1816923"/>
              <a:gd name="connsiteY36" fmla="*/ 1030514 h 1436914"/>
              <a:gd name="connsiteX37" fmla="*/ 1541151 w 1816923"/>
              <a:gd name="connsiteY37" fmla="*/ 1001486 h 1436914"/>
              <a:gd name="connsiteX38" fmla="*/ 1570180 w 1816923"/>
              <a:gd name="connsiteY38" fmla="*/ 957943 h 1436914"/>
              <a:gd name="connsiteX39" fmla="*/ 1613723 w 1816923"/>
              <a:gd name="connsiteY39" fmla="*/ 856343 h 1436914"/>
              <a:gd name="connsiteX40" fmla="*/ 1642751 w 1816923"/>
              <a:gd name="connsiteY40" fmla="*/ 754743 h 1436914"/>
              <a:gd name="connsiteX41" fmla="*/ 1686294 w 1816923"/>
              <a:gd name="connsiteY41" fmla="*/ 740229 h 1436914"/>
              <a:gd name="connsiteX42" fmla="*/ 1816923 w 1816923"/>
              <a:gd name="connsiteY42" fmla="*/ 667657 h 1436914"/>
              <a:gd name="connsiteX43" fmla="*/ 1787894 w 1816923"/>
              <a:gd name="connsiteY43" fmla="*/ 537029 h 1436914"/>
              <a:gd name="connsiteX44" fmla="*/ 1758866 w 1816923"/>
              <a:gd name="connsiteY44" fmla="*/ 449943 h 1436914"/>
              <a:gd name="connsiteX45" fmla="*/ 1744351 w 1816923"/>
              <a:gd name="connsiteY45" fmla="*/ 406400 h 1436914"/>
              <a:gd name="connsiteX46" fmla="*/ 1686294 w 1816923"/>
              <a:gd name="connsiteY46" fmla="*/ 319314 h 1436914"/>
              <a:gd name="connsiteX47" fmla="*/ 1642751 w 1816923"/>
              <a:gd name="connsiteY47" fmla="*/ 232229 h 1436914"/>
              <a:gd name="connsiteX48" fmla="*/ 1599209 w 1816923"/>
              <a:gd name="connsiteY48" fmla="*/ 203200 h 1436914"/>
              <a:gd name="connsiteX49" fmla="*/ 1541151 w 1816923"/>
              <a:gd name="connsiteY49" fmla="*/ 145143 h 1436914"/>
              <a:gd name="connsiteX50" fmla="*/ 1454066 w 1816923"/>
              <a:gd name="connsiteY50" fmla="*/ 87086 h 1436914"/>
              <a:gd name="connsiteX51" fmla="*/ 1410523 w 1816923"/>
              <a:gd name="connsiteY51" fmla="*/ 58057 h 1436914"/>
              <a:gd name="connsiteX52" fmla="*/ 1352466 w 1816923"/>
              <a:gd name="connsiteY52" fmla="*/ 0 h 1436914"/>
              <a:gd name="connsiteX53" fmla="*/ 1134751 w 1816923"/>
              <a:gd name="connsiteY53" fmla="*/ 14514 h 1436914"/>
              <a:gd name="connsiteX54" fmla="*/ 1091209 w 1816923"/>
              <a:gd name="connsiteY54" fmla="*/ 29029 h 1436914"/>
              <a:gd name="connsiteX55" fmla="*/ 1018637 w 1816923"/>
              <a:gd name="connsiteY55" fmla="*/ 43543 h 1436914"/>
              <a:gd name="connsiteX56" fmla="*/ 844466 w 1816923"/>
              <a:gd name="connsiteY56" fmla="*/ 87086 h 1436914"/>
              <a:gd name="connsiteX57" fmla="*/ 757380 w 1816923"/>
              <a:gd name="connsiteY57" fmla="*/ 116114 h 1436914"/>
              <a:gd name="connsiteX58" fmla="*/ 655780 w 1816923"/>
              <a:gd name="connsiteY58" fmla="*/ 145143 h 1436914"/>
              <a:gd name="connsiteX59" fmla="*/ 481609 w 1816923"/>
              <a:gd name="connsiteY59" fmla="*/ 159657 h 1436914"/>
              <a:gd name="connsiteX60" fmla="*/ 423551 w 1816923"/>
              <a:gd name="connsiteY60" fmla="*/ 261257 h 1436914"/>
              <a:gd name="connsiteX61" fmla="*/ 394523 w 1816923"/>
              <a:gd name="connsiteY61" fmla="*/ 304800 h 1436914"/>
              <a:gd name="connsiteX62" fmla="*/ 336466 w 1816923"/>
              <a:gd name="connsiteY62" fmla="*/ 348343 h 1436914"/>
              <a:gd name="connsiteX63" fmla="*/ 292923 w 1816923"/>
              <a:gd name="connsiteY63" fmla="*/ 391886 h 1436914"/>
              <a:gd name="connsiteX64" fmla="*/ 176809 w 1816923"/>
              <a:gd name="connsiteY64" fmla="*/ 449943 h 1436914"/>
              <a:gd name="connsiteX65" fmla="*/ 133266 w 1816923"/>
              <a:gd name="connsiteY65" fmla="*/ 478972 h 1436914"/>
              <a:gd name="connsiteX66" fmla="*/ 2637 w 1816923"/>
              <a:gd name="connsiteY66" fmla="*/ 435429 h 1436914"/>
              <a:gd name="connsiteX67" fmla="*/ 104237 w 1816923"/>
              <a:gd name="connsiteY67" fmla="*/ 391886 h 1436914"/>
              <a:gd name="connsiteX68" fmla="*/ 568694 w 1816923"/>
              <a:gd name="connsiteY68" fmla="*/ 508000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16923" h="1436914">
                <a:moveTo>
                  <a:pt x="1468580" y="14514"/>
                </a:moveTo>
                <a:lnTo>
                  <a:pt x="1468580" y="14514"/>
                </a:lnTo>
                <a:cubicBezTo>
                  <a:pt x="1425037" y="19352"/>
                  <a:pt x="1380640" y="19178"/>
                  <a:pt x="1337951" y="29029"/>
                </a:cubicBezTo>
                <a:cubicBezTo>
                  <a:pt x="1316869" y="33894"/>
                  <a:pt x="1300420" y="51215"/>
                  <a:pt x="1279894" y="58057"/>
                </a:cubicBezTo>
                <a:cubicBezTo>
                  <a:pt x="1256491" y="65858"/>
                  <a:pt x="1231513" y="67734"/>
                  <a:pt x="1207323" y="72572"/>
                </a:cubicBezTo>
                <a:cubicBezTo>
                  <a:pt x="1045678" y="153393"/>
                  <a:pt x="1249311" y="56826"/>
                  <a:pt x="1091209" y="116114"/>
                </a:cubicBezTo>
                <a:cubicBezTo>
                  <a:pt x="1070950" y="123711"/>
                  <a:pt x="1052504" y="135467"/>
                  <a:pt x="1033151" y="145143"/>
                </a:cubicBezTo>
                <a:cubicBezTo>
                  <a:pt x="1018637" y="159657"/>
                  <a:pt x="1006030" y="176370"/>
                  <a:pt x="989609" y="188686"/>
                </a:cubicBezTo>
                <a:cubicBezTo>
                  <a:pt x="967040" y="205613"/>
                  <a:pt x="940960" y="217277"/>
                  <a:pt x="917037" y="232229"/>
                </a:cubicBezTo>
                <a:cubicBezTo>
                  <a:pt x="880772" y="254894"/>
                  <a:pt x="857168" y="269807"/>
                  <a:pt x="829951" y="304800"/>
                </a:cubicBezTo>
                <a:cubicBezTo>
                  <a:pt x="808532" y="332339"/>
                  <a:pt x="771894" y="391886"/>
                  <a:pt x="771894" y="391886"/>
                </a:cubicBezTo>
                <a:cubicBezTo>
                  <a:pt x="762218" y="420915"/>
                  <a:pt x="746245" y="448560"/>
                  <a:pt x="742866" y="478972"/>
                </a:cubicBezTo>
                <a:cubicBezTo>
                  <a:pt x="738028" y="522515"/>
                  <a:pt x="749330" y="571139"/>
                  <a:pt x="728351" y="609600"/>
                </a:cubicBezTo>
                <a:cubicBezTo>
                  <a:pt x="715875" y="632473"/>
                  <a:pt x="679970" y="628953"/>
                  <a:pt x="655780" y="638629"/>
                </a:cubicBezTo>
                <a:cubicBezTo>
                  <a:pt x="607399" y="633791"/>
                  <a:pt x="558427" y="633075"/>
                  <a:pt x="510637" y="624114"/>
                </a:cubicBezTo>
                <a:cubicBezTo>
                  <a:pt x="464040" y="615377"/>
                  <a:pt x="298830" y="543836"/>
                  <a:pt x="278409" y="537029"/>
                </a:cubicBezTo>
                <a:cubicBezTo>
                  <a:pt x="249380" y="527353"/>
                  <a:pt x="220631" y="516793"/>
                  <a:pt x="191323" y="508000"/>
                </a:cubicBezTo>
                <a:cubicBezTo>
                  <a:pt x="9036" y="453314"/>
                  <a:pt x="236087" y="527759"/>
                  <a:pt x="89723" y="478972"/>
                </a:cubicBezTo>
                <a:cubicBezTo>
                  <a:pt x="60712" y="459631"/>
                  <a:pt x="8583" y="403945"/>
                  <a:pt x="2637" y="508000"/>
                </a:cubicBezTo>
                <a:cubicBezTo>
                  <a:pt x="-5924" y="657815"/>
                  <a:pt x="8339" y="808143"/>
                  <a:pt x="17151" y="957943"/>
                </a:cubicBezTo>
                <a:cubicBezTo>
                  <a:pt x="18049" y="973216"/>
                  <a:pt x="27955" y="986643"/>
                  <a:pt x="31666" y="1001486"/>
                </a:cubicBezTo>
                <a:cubicBezTo>
                  <a:pt x="37649" y="1025419"/>
                  <a:pt x="39689" y="1050257"/>
                  <a:pt x="46180" y="1074057"/>
                </a:cubicBezTo>
                <a:cubicBezTo>
                  <a:pt x="54231" y="1103578"/>
                  <a:pt x="65533" y="1132114"/>
                  <a:pt x="75209" y="1161143"/>
                </a:cubicBezTo>
                <a:cubicBezTo>
                  <a:pt x="85838" y="1193031"/>
                  <a:pt x="91955" y="1224113"/>
                  <a:pt x="118751" y="1248229"/>
                </a:cubicBezTo>
                <a:cubicBezTo>
                  <a:pt x="263394" y="1378407"/>
                  <a:pt x="183817" y="1309289"/>
                  <a:pt x="278409" y="1349829"/>
                </a:cubicBezTo>
                <a:cubicBezTo>
                  <a:pt x="298296" y="1358352"/>
                  <a:pt x="315742" y="1372640"/>
                  <a:pt x="336466" y="1378857"/>
                </a:cubicBezTo>
                <a:cubicBezTo>
                  <a:pt x="364654" y="1387313"/>
                  <a:pt x="394823" y="1386988"/>
                  <a:pt x="423551" y="1393372"/>
                </a:cubicBezTo>
                <a:cubicBezTo>
                  <a:pt x="449149" y="1399061"/>
                  <a:pt x="525539" y="1431263"/>
                  <a:pt x="539666" y="1436914"/>
                </a:cubicBezTo>
                <a:cubicBezTo>
                  <a:pt x="650942" y="1427238"/>
                  <a:pt x="763004" y="1424255"/>
                  <a:pt x="873494" y="1407886"/>
                </a:cubicBezTo>
                <a:cubicBezTo>
                  <a:pt x="894897" y="1404715"/>
                  <a:pt x="911779" y="1387644"/>
                  <a:pt x="931551" y="1378857"/>
                </a:cubicBezTo>
                <a:cubicBezTo>
                  <a:pt x="955360" y="1368276"/>
                  <a:pt x="980404" y="1360610"/>
                  <a:pt x="1004123" y="1349829"/>
                </a:cubicBezTo>
                <a:cubicBezTo>
                  <a:pt x="1142688" y="1286846"/>
                  <a:pt x="1042603" y="1322488"/>
                  <a:pt x="1134751" y="1291772"/>
                </a:cubicBezTo>
                <a:cubicBezTo>
                  <a:pt x="1158942" y="1272419"/>
                  <a:pt x="1181547" y="1250898"/>
                  <a:pt x="1207323" y="1233714"/>
                </a:cubicBezTo>
                <a:cubicBezTo>
                  <a:pt x="1351972" y="1137282"/>
                  <a:pt x="1190143" y="1264742"/>
                  <a:pt x="1308923" y="1175657"/>
                </a:cubicBezTo>
                <a:cubicBezTo>
                  <a:pt x="1446817" y="1072236"/>
                  <a:pt x="1326605" y="1154192"/>
                  <a:pt x="1425037" y="1088572"/>
                </a:cubicBezTo>
                <a:cubicBezTo>
                  <a:pt x="1434713" y="1074058"/>
                  <a:pt x="1440444" y="1055926"/>
                  <a:pt x="1454066" y="1045029"/>
                </a:cubicBezTo>
                <a:cubicBezTo>
                  <a:pt x="1466013" y="1035471"/>
                  <a:pt x="1483925" y="1037356"/>
                  <a:pt x="1497609" y="1030514"/>
                </a:cubicBezTo>
                <a:cubicBezTo>
                  <a:pt x="1513211" y="1022713"/>
                  <a:pt x="1526637" y="1011162"/>
                  <a:pt x="1541151" y="1001486"/>
                </a:cubicBezTo>
                <a:cubicBezTo>
                  <a:pt x="1550827" y="986972"/>
                  <a:pt x="1561525" y="973089"/>
                  <a:pt x="1570180" y="957943"/>
                </a:cubicBezTo>
                <a:cubicBezTo>
                  <a:pt x="1592299" y="919236"/>
                  <a:pt x="1602092" y="897054"/>
                  <a:pt x="1613723" y="856343"/>
                </a:cubicBezTo>
                <a:cubicBezTo>
                  <a:pt x="1613874" y="855816"/>
                  <a:pt x="1635791" y="761703"/>
                  <a:pt x="1642751" y="754743"/>
                </a:cubicBezTo>
                <a:cubicBezTo>
                  <a:pt x="1653569" y="743925"/>
                  <a:pt x="1671780" y="745067"/>
                  <a:pt x="1686294" y="740229"/>
                </a:cubicBezTo>
                <a:cubicBezTo>
                  <a:pt x="1786110" y="673685"/>
                  <a:pt x="1740282" y="693205"/>
                  <a:pt x="1816923" y="667657"/>
                </a:cubicBezTo>
                <a:cubicBezTo>
                  <a:pt x="1808634" y="626209"/>
                  <a:pt x="1800196" y="578035"/>
                  <a:pt x="1787894" y="537029"/>
                </a:cubicBezTo>
                <a:cubicBezTo>
                  <a:pt x="1779101" y="507721"/>
                  <a:pt x="1768542" y="478972"/>
                  <a:pt x="1758866" y="449943"/>
                </a:cubicBezTo>
                <a:cubicBezTo>
                  <a:pt x="1754028" y="435429"/>
                  <a:pt x="1752838" y="419130"/>
                  <a:pt x="1744351" y="406400"/>
                </a:cubicBezTo>
                <a:lnTo>
                  <a:pt x="1686294" y="319314"/>
                </a:lnTo>
                <a:cubicBezTo>
                  <a:pt x="1674489" y="283898"/>
                  <a:pt x="1670888" y="260367"/>
                  <a:pt x="1642751" y="232229"/>
                </a:cubicBezTo>
                <a:cubicBezTo>
                  <a:pt x="1630416" y="219894"/>
                  <a:pt x="1613723" y="212876"/>
                  <a:pt x="1599209" y="203200"/>
                </a:cubicBezTo>
                <a:cubicBezTo>
                  <a:pt x="1571561" y="120260"/>
                  <a:pt x="1607503" y="189378"/>
                  <a:pt x="1541151" y="145143"/>
                </a:cubicBezTo>
                <a:cubicBezTo>
                  <a:pt x="1432429" y="72661"/>
                  <a:pt x="1557601" y="121597"/>
                  <a:pt x="1454066" y="87086"/>
                </a:cubicBezTo>
                <a:cubicBezTo>
                  <a:pt x="1439552" y="77410"/>
                  <a:pt x="1421420" y="71679"/>
                  <a:pt x="1410523" y="58057"/>
                </a:cubicBezTo>
                <a:cubicBezTo>
                  <a:pt x="1354226" y="-12315"/>
                  <a:pt x="1447468" y="31667"/>
                  <a:pt x="1352466" y="0"/>
                </a:cubicBezTo>
                <a:cubicBezTo>
                  <a:pt x="1279894" y="4838"/>
                  <a:pt x="1207039" y="6482"/>
                  <a:pt x="1134751" y="14514"/>
                </a:cubicBezTo>
                <a:cubicBezTo>
                  <a:pt x="1119545" y="16204"/>
                  <a:pt x="1106051" y="25318"/>
                  <a:pt x="1091209" y="29029"/>
                </a:cubicBezTo>
                <a:cubicBezTo>
                  <a:pt x="1067276" y="35012"/>
                  <a:pt x="1042828" y="38705"/>
                  <a:pt x="1018637" y="43543"/>
                </a:cubicBezTo>
                <a:cubicBezTo>
                  <a:pt x="927420" y="104355"/>
                  <a:pt x="1020614" y="51857"/>
                  <a:pt x="844466" y="87086"/>
                </a:cubicBezTo>
                <a:cubicBezTo>
                  <a:pt x="814461" y="93087"/>
                  <a:pt x="786409" y="106438"/>
                  <a:pt x="757380" y="116114"/>
                </a:cubicBezTo>
                <a:cubicBezTo>
                  <a:pt x="728455" y="125756"/>
                  <a:pt x="684947" y="141497"/>
                  <a:pt x="655780" y="145143"/>
                </a:cubicBezTo>
                <a:cubicBezTo>
                  <a:pt x="597972" y="152369"/>
                  <a:pt x="539666" y="154819"/>
                  <a:pt x="481609" y="159657"/>
                </a:cubicBezTo>
                <a:cubicBezTo>
                  <a:pt x="458054" y="230318"/>
                  <a:pt x="478471" y="184368"/>
                  <a:pt x="423551" y="261257"/>
                </a:cubicBezTo>
                <a:cubicBezTo>
                  <a:pt x="413412" y="275452"/>
                  <a:pt x="406858" y="292465"/>
                  <a:pt x="394523" y="304800"/>
                </a:cubicBezTo>
                <a:cubicBezTo>
                  <a:pt x="377418" y="321905"/>
                  <a:pt x="354833" y="332600"/>
                  <a:pt x="336466" y="348343"/>
                </a:cubicBezTo>
                <a:cubicBezTo>
                  <a:pt x="320881" y="361701"/>
                  <a:pt x="310240" y="380866"/>
                  <a:pt x="292923" y="391886"/>
                </a:cubicBezTo>
                <a:cubicBezTo>
                  <a:pt x="256415" y="415118"/>
                  <a:pt x="212814" y="425939"/>
                  <a:pt x="176809" y="449943"/>
                </a:cubicBezTo>
                <a:lnTo>
                  <a:pt x="133266" y="478972"/>
                </a:lnTo>
                <a:cubicBezTo>
                  <a:pt x="18119" y="462522"/>
                  <a:pt x="55857" y="488647"/>
                  <a:pt x="2637" y="435429"/>
                </a:cubicBezTo>
                <a:lnTo>
                  <a:pt x="104237" y="391886"/>
                </a:lnTo>
                <a:lnTo>
                  <a:pt x="568694" y="50800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dirty="0">
                <a:solidFill>
                  <a:schemeClr val="accent2">
                    <a:lumMod val="50000"/>
                  </a:schemeClr>
                </a:solidFill>
              </a:rPr>
              <a:t>نحو</a:t>
            </a:r>
            <a:endParaRPr lang="he-IL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A05483C2-F4B3-473C-AC24-53695332E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501476"/>
              </p:ext>
            </p:extLst>
          </p:nvPr>
        </p:nvGraphicFramePr>
        <p:xfrm>
          <a:off x="539552" y="1268760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B2591A9E-DB77-436F-B8D5-2E91EA3353BF}"/>
              </a:ext>
            </a:extLst>
          </p:cNvPr>
          <p:cNvCxnSpPr>
            <a:cxnSpLocks/>
          </p:cNvCxnSpPr>
          <p:nvPr/>
        </p:nvCxnSpPr>
        <p:spPr>
          <a:xfrm flipV="1">
            <a:off x="4572000" y="1052736"/>
            <a:ext cx="36004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AFD1BE1-EE54-4529-832A-D74DD9F5CCE4}"/>
              </a:ext>
            </a:extLst>
          </p:cNvPr>
          <p:cNvSpPr txBox="1"/>
          <p:nvPr/>
        </p:nvSpPr>
        <p:spPr>
          <a:xfrm>
            <a:off x="4067944" y="514000"/>
            <a:ext cx="3300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ترفع الأول ويسمى اسمها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E345A093-7B4E-4AE5-9295-707A7ECA37DF}"/>
              </a:ext>
            </a:extLst>
          </p:cNvPr>
          <p:cNvCxnSpPr>
            <a:cxnSpLocks/>
          </p:cNvCxnSpPr>
          <p:nvPr/>
        </p:nvCxnSpPr>
        <p:spPr>
          <a:xfrm flipH="1" flipV="1">
            <a:off x="3203848" y="1052736"/>
            <a:ext cx="36004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F5F81D-23F3-4D52-B4BE-2F3BAAF366DF}"/>
              </a:ext>
            </a:extLst>
          </p:cNvPr>
          <p:cNvSpPr txBox="1"/>
          <p:nvPr/>
        </p:nvSpPr>
        <p:spPr>
          <a:xfrm>
            <a:off x="1043608" y="539388"/>
            <a:ext cx="3024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وتنصب الثاني ويسمى خبرها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ttp://n4hr.com/up/uploads/99867f810d.jpg">
            <a:extLst>
              <a:ext uri="{FF2B5EF4-FFF2-40B4-BE49-F238E27FC236}">
                <a16:creationId xmlns:a16="http://schemas.microsoft.com/office/drawing/2014/main" id="{089F7BFE-DE35-4C66-92A3-187266DC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36613"/>
            <a:ext cx="84645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6BB989-A43C-462A-A5BD-A418A606E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3213100"/>
            <a:ext cx="7192963" cy="347503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مَا انْفَكَّ تَعْنِي: بقي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مَا زَالَ تَعْنِي: بَقِيَ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مَا دَامَ تَعْنِي: مِقْدَار  بَقَائِي (لَا أَجْلِسُ مَا دُمْتَ وَاقِفًا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مَا فَتِئَ تَعْنِي: مَا زَالَ أَوْ بَقِيَ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مَا بَرِحَ تَعْنِي: </a:t>
            </a:r>
            <a:r>
              <a:rPr lang="ar-S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ظَلَّ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– </a:t>
            </a:r>
            <a:r>
              <a:rPr lang="ar-S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بَقِيَ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– مَا زَالَ</a:t>
            </a:r>
          </a:p>
          <a:p>
            <a:pPr eaLnBrk="1" hangingPunct="1">
              <a:buFont typeface="Georgia" panose="02040502050405020303" pitchFamily="18" charset="0"/>
              <a:buNone/>
              <a:defRPr/>
            </a:pPr>
            <a:endParaRPr lang="he-I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3">
            <a:extLst>
              <a:ext uri="{FF2B5EF4-FFF2-40B4-BE49-F238E27FC236}">
                <a16:creationId xmlns:a16="http://schemas.microsoft.com/office/drawing/2014/main" id="{0F91BCE0-8554-47BC-95DC-1C3FCA481C85}"/>
              </a:ext>
            </a:extLst>
          </p:cNvPr>
          <p:cNvSpPr/>
          <p:nvPr/>
        </p:nvSpPr>
        <p:spPr>
          <a:xfrm>
            <a:off x="3059832" y="332656"/>
            <a:ext cx="3168650" cy="576263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الافعال الناقصة</a:t>
            </a:r>
            <a:endParaRPr lang="he-IL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itchFamily="2" charset="-78"/>
            </a:endParaRPr>
          </a:p>
        </p:txBody>
      </p:sp>
      <p:pic>
        <p:nvPicPr>
          <p:cNvPr id="1026" name="Picture 2" descr="http://4.bp.blogspot.com/_bem4ThGRMVU/TMSOJbJ9i7I/AAAAAAAAABE/vShWNMoAOZU/s1600/10-2-1_1.jpg">
            <a:extLst>
              <a:ext uri="{FF2B5EF4-FFF2-40B4-BE49-F238E27FC236}">
                <a16:creationId xmlns:a16="http://schemas.microsoft.com/office/drawing/2014/main" id="{C916B8B1-C4EC-445A-A4E6-F399B758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480720" cy="4469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‫הצגה על המסך (4:3)</PresentationFormat>
  <Paragraphs>79</Paragraphs>
  <Slides>16</Slides>
  <Notes>2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Sakkal Majalla</vt:lpstr>
      <vt:lpstr>Traditional Arabic</vt:lpstr>
      <vt:lpstr>Trebuchet MS</vt:lpstr>
      <vt:lpstr>Wingdings</vt:lpstr>
      <vt:lpstr>זרם מדחף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حَالَاتُ اسْمِ الْفِعْلِ النَّاقِصِ</vt:lpstr>
      <vt:lpstr>تدريبات أوليَّة: أحدد الفعل الناقص واسم الفعل الناقص ونوعه</vt:lpstr>
      <vt:lpstr>حَالَاتُ خَبَرِ الْفِعْلِ النَّاقِصِ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Hp</cp:lastModifiedBy>
  <cp:revision>1</cp:revision>
  <dcterms:modified xsi:type="dcterms:W3CDTF">2023-10-30T07:12:33Z</dcterms:modified>
</cp:coreProperties>
</file>