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19" r:id="rId1"/>
  </p:sldMasterIdLst>
  <p:sldIdLst>
    <p:sldId id="256" r:id="rId2"/>
    <p:sldId id="266" r:id="rId3"/>
    <p:sldId id="259" r:id="rId4"/>
    <p:sldId id="257" r:id="rId5"/>
    <p:sldId id="258" r:id="rId6"/>
    <p:sldId id="260" r:id="rId7"/>
    <p:sldId id="261" r:id="rId8"/>
    <p:sldId id="262" r:id="rId9"/>
    <p:sldId id="263" r:id="rId10"/>
    <p:sldId id="264" r:id="rId11"/>
    <p:sldId id="265" r:id="rId1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p:scale>
          <a:sx n="81" d="100"/>
          <a:sy n="81" d="100"/>
        </p:scale>
        <p:origin x="-300"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54417A4-1CEB-4ACA-8F52-8BC027FF4622}" type="datetimeFigureOut">
              <a:rPr lang="he-IL" smtClean="0"/>
              <a:t>י"ז/חשון/תשפ"א</a:t>
            </a:fld>
            <a:endParaRPr lang="he-IL"/>
          </a:p>
        </p:txBody>
      </p:sp>
      <p:sp>
        <p:nvSpPr>
          <p:cNvPr id="5" name="Footer Placeholder 4"/>
          <p:cNvSpPr>
            <a:spLocks noGrp="1"/>
          </p:cNvSpPr>
          <p:nvPr>
            <p:ph type="ftr" sz="quarter" idx="11"/>
          </p:nvPr>
        </p:nvSpPr>
        <p:spPr>
          <a:xfrm>
            <a:off x="2692397" y="5037663"/>
            <a:ext cx="5214635" cy="279400"/>
          </a:xfrm>
        </p:spPr>
        <p:txBody>
          <a:bodyPr/>
          <a:lstStyle/>
          <a:p>
            <a:endParaRPr lang="he-IL"/>
          </a:p>
        </p:txBody>
      </p:sp>
      <p:sp>
        <p:nvSpPr>
          <p:cNvPr id="6" name="Slide Number Placeholder 5"/>
          <p:cNvSpPr>
            <a:spLocks noGrp="1"/>
          </p:cNvSpPr>
          <p:nvPr>
            <p:ph type="sldNum" sz="quarter" idx="12"/>
          </p:nvPr>
        </p:nvSpPr>
        <p:spPr>
          <a:xfrm>
            <a:off x="8956900" y="5037663"/>
            <a:ext cx="551167" cy="279400"/>
          </a:xfrm>
        </p:spPr>
        <p:txBody>
          <a:bodyPr/>
          <a:lstStyle/>
          <a:p>
            <a:fld id="{B018AA90-3B5F-4E83-AC34-A6EF45CA2DD4}" type="slidenum">
              <a:rPr lang="he-IL" smtClean="0"/>
              <a:t>‹#›</a:t>
            </a:fld>
            <a:endParaRPr lang="he-IL"/>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2967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he-IL" smtClean="0"/>
              <a:t>לחץ כדי לערוך סגנון כותרת של תבנית בסיס</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454417A4-1CEB-4ACA-8F52-8BC027FF4622}" type="datetimeFigureOut">
              <a:rPr lang="he-IL" smtClean="0"/>
              <a:t>י"ז/חשון/תשפ"א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018AA90-3B5F-4E83-AC34-A6EF45CA2DD4}" type="slidenum">
              <a:rPr lang="he-IL" smtClean="0"/>
              <a:t>‹#›</a:t>
            </a:fld>
            <a:endParaRPr lang="he-IL"/>
          </a:p>
        </p:txBody>
      </p:sp>
    </p:spTree>
    <p:extLst>
      <p:ext uri="{BB962C8B-B14F-4D97-AF65-F5344CB8AC3E}">
        <p14:creationId xmlns:p14="http://schemas.microsoft.com/office/powerpoint/2010/main" val="2907748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454417A4-1CEB-4ACA-8F52-8BC027FF4622}" type="datetimeFigureOut">
              <a:rPr lang="he-IL" smtClean="0"/>
              <a:t>י"ז/חשון/תשפ"א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018AA90-3B5F-4E83-AC34-A6EF45CA2DD4}" type="slidenum">
              <a:rPr lang="he-IL" smtClean="0"/>
              <a:t>‹#›</a:t>
            </a:fld>
            <a:endParaRPr lang="he-IL"/>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787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he-IL" smtClean="0"/>
              <a:t>לחץ כדי לערוך סגנון כותרת של תבנית בסיס</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454417A4-1CEB-4ACA-8F52-8BC027FF4622}" type="datetimeFigureOut">
              <a:rPr lang="he-IL" smtClean="0"/>
              <a:t>י"ז/חשון/תשפ"א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018AA90-3B5F-4E83-AC34-A6EF45CA2DD4}" type="slidenum">
              <a:rPr lang="he-IL" smtClean="0"/>
              <a:t>‹#›</a:t>
            </a:fld>
            <a:endParaRPr lang="he-IL"/>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24568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454417A4-1CEB-4ACA-8F52-8BC027FF4622}" type="datetimeFigureOut">
              <a:rPr lang="he-IL" smtClean="0"/>
              <a:t>י"ז/חשון/תשפ"א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018AA90-3B5F-4E83-AC34-A6EF45CA2DD4}" type="slidenum">
              <a:rPr lang="he-IL" smtClean="0"/>
              <a:t>‹#›</a:t>
            </a:fld>
            <a:endParaRPr lang="he-IL"/>
          </a:p>
        </p:txBody>
      </p:sp>
    </p:spTree>
    <p:extLst>
      <p:ext uri="{BB962C8B-B14F-4D97-AF65-F5344CB8AC3E}">
        <p14:creationId xmlns:p14="http://schemas.microsoft.com/office/powerpoint/2010/main" val="1360102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כרטיס שם עם ציטוט">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he-IL" smtClean="0"/>
              <a:t>לחץ כדי לערוך סגנון כותרת של תבנית בסיס</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454417A4-1CEB-4ACA-8F52-8BC027FF4622}" type="datetimeFigureOut">
              <a:rPr lang="he-IL" smtClean="0"/>
              <a:t>י"ז/חשון/תשפ"א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018AA90-3B5F-4E83-AC34-A6EF45CA2DD4}" type="slidenum">
              <a:rPr lang="he-IL" smtClean="0"/>
              <a:t>‹#›</a:t>
            </a:fld>
            <a:endParaRPr lang="he-IL"/>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5023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או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he-IL" smtClean="0"/>
              <a:t>לחץ כדי לערוך סגנון כותרת של תבנית בסיס</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454417A4-1CEB-4ACA-8F52-8BC027FF4622}" type="datetimeFigureOut">
              <a:rPr lang="he-IL" smtClean="0"/>
              <a:t>י"ז/חשון/תשפ"א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018AA90-3B5F-4E83-AC34-A6EF45CA2DD4}" type="slidenum">
              <a:rPr lang="he-IL" smtClean="0"/>
              <a:t>‹#›</a:t>
            </a:fld>
            <a:endParaRPr lang="he-IL"/>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2082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454417A4-1CEB-4ACA-8F52-8BC027FF4622}" type="datetimeFigureOut">
              <a:rPr lang="he-IL" smtClean="0"/>
              <a:t>י"ז/חשון/תשפ"א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018AA90-3B5F-4E83-AC34-A6EF45CA2DD4}" type="slidenum">
              <a:rPr lang="he-IL" smtClean="0"/>
              <a:t>‹#›</a:t>
            </a:fld>
            <a:endParaRPr lang="he-I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60123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he-IL" smtClean="0"/>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454417A4-1CEB-4ACA-8F52-8BC027FF4622}" type="datetimeFigureOut">
              <a:rPr lang="he-IL" smtClean="0"/>
              <a:t>י"ז/חשון/תשפ"א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018AA90-3B5F-4E83-AC34-A6EF45CA2DD4}" type="slidenum">
              <a:rPr lang="he-IL" smtClean="0"/>
              <a:t>‹#›</a:t>
            </a:fld>
            <a:endParaRPr lang="he-IL"/>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7789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10"/>
          </p:nvPr>
        </p:nvSpPr>
        <p:spPr/>
        <p:txBody>
          <a:bodyPr/>
          <a:lstStyle/>
          <a:p>
            <a:fld id="{454417A4-1CEB-4ACA-8F52-8BC027FF4622}" type="datetimeFigureOut">
              <a:rPr lang="he-IL" smtClean="0"/>
              <a:t>י"ז/חשון/תשפ"א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018AA90-3B5F-4E83-AC34-A6EF45CA2DD4}" type="slidenum">
              <a:rPr lang="he-IL" smtClean="0"/>
              <a:t>‹#›</a:t>
            </a:fld>
            <a:endParaRPr lang="he-IL"/>
          </a:p>
        </p:txBody>
      </p:sp>
    </p:spTree>
    <p:extLst>
      <p:ext uri="{BB962C8B-B14F-4D97-AF65-F5344CB8AC3E}">
        <p14:creationId xmlns:p14="http://schemas.microsoft.com/office/powerpoint/2010/main" val="2349919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Date Placeholder 3"/>
          <p:cNvSpPr>
            <a:spLocks noGrp="1"/>
          </p:cNvSpPr>
          <p:nvPr>
            <p:ph type="dt" sz="half" idx="10"/>
          </p:nvPr>
        </p:nvSpPr>
        <p:spPr/>
        <p:txBody>
          <a:bodyPr/>
          <a:lstStyle/>
          <a:p>
            <a:fld id="{454417A4-1CEB-4ACA-8F52-8BC027FF4622}" type="datetimeFigureOut">
              <a:rPr lang="he-IL" smtClean="0"/>
              <a:t>י"ז/חשון/תשפ"א</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B018AA90-3B5F-4E83-AC34-A6EF45CA2DD4}" type="slidenum">
              <a:rPr lang="he-IL" smtClean="0"/>
              <a:t>‹#›</a:t>
            </a:fld>
            <a:endParaRPr lang="he-IL"/>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2001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Date Placeholder 4"/>
          <p:cNvSpPr>
            <a:spLocks noGrp="1"/>
          </p:cNvSpPr>
          <p:nvPr>
            <p:ph type="dt" sz="half" idx="10"/>
          </p:nvPr>
        </p:nvSpPr>
        <p:spPr/>
        <p:txBody>
          <a:bodyPr/>
          <a:lstStyle/>
          <a:p>
            <a:fld id="{454417A4-1CEB-4ACA-8F52-8BC027FF4622}" type="datetimeFigureOut">
              <a:rPr lang="he-IL" smtClean="0"/>
              <a:t>י"ז/חשון/תשפ"א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018AA90-3B5F-4E83-AC34-A6EF45CA2DD4}" type="slidenum">
              <a:rPr lang="he-IL" smtClean="0"/>
              <a:t>‹#›</a:t>
            </a:fld>
            <a:endParaRPr lang="he-IL"/>
          </a:p>
        </p:txBody>
      </p:sp>
    </p:spTree>
    <p:extLst>
      <p:ext uri="{BB962C8B-B14F-4D97-AF65-F5344CB8AC3E}">
        <p14:creationId xmlns:p14="http://schemas.microsoft.com/office/powerpoint/2010/main" val="12145433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7" name="Date Placeholder 6"/>
          <p:cNvSpPr>
            <a:spLocks noGrp="1"/>
          </p:cNvSpPr>
          <p:nvPr>
            <p:ph type="dt" sz="half" idx="10"/>
          </p:nvPr>
        </p:nvSpPr>
        <p:spPr/>
        <p:txBody>
          <a:bodyPr/>
          <a:lstStyle/>
          <a:p>
            <a:fld id="{454417A4-1CEB-4ACA-8F52-8BC027FF4622}" type="datetimeFigureOut">
              <a:rPr lang="he-IL" smtClean="0"/>
              <a:t>י"ז/חשון/תשפ"א</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B018AA90-3B5F-4E83-AC34-A6EF45CA2DD4}" type="slidenum">
              <a:rPr lang="he-IL" smtClean="0"/>
              <a:t>‹#›</a:t>
            </a:fld>
            <a:endParaRPr lang="he-IL"/>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1700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smtClean="0"/>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454417A4-1CEB-4ACA-8F52-8BC027FF4622}" type="datetimeFigureOut">
              <a:rPr lang="he-IL" smtClean="0"/>
              <a:t>י"ז/חשון/תשפ"א</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B018AA90-3B5F-4E83-AC34-A6EF45CA2DD4}" type="slidenum">
              <a:rPr lang="he-IL" smtClean="0"/>
              <a:t>‹#›</a:t>
            </a:fld>
            <a:endParaRPr lang="he-IL"/>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9414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4417A4-1CEB-4ACA-8F52-8BC027FF4622}" type="datetimeFigureOut">
              <a:rPr lang="he-IL" smtClean="0"/>
              <a:t>י"ז/חשון/תשפ"א</a:t>
            </a:fld>
            <a:endParaRPr lang="he-IL"/>
          </a:p>
        </p:txBody>
      </p:sp>
      <p:sp>
        <p:nvSpPr>
          <p:cNvPr id="3" name="Footer Placeholder 2"/>
          <p:cNvSpPr>
            <a:spLocks noGrp="1"/>
          </p:cNvSpPr>
          <p:nvPr>
            <p:ph type="ftr" sz="quarter" idx="11"/>
          </p:nvPr>
        </p:nvSpPr>
        <p:spPr/>
        <p:txBody>
          <a:bodyPr/>
          <a:lstStyle/>
          <a:p>
            <a:endParaRPr lang="he-IL"/>
          </a:p>
        </p:txBody>
      </p:sp>
      <p:sp>
        <p:nvSpPr>
          <p:cNvPr id="4" name="Slide Number Placeholder 3"/>
          <p:cNvSpPr>
            <a:spLocks noGrp="1"/>
          </p:cNvSpPr>
          <p:nvPr>
            <p:ph type="sldNum" sz="quarter" idx="12"/>
          </p:nvPr>
        </p:nvSpPr>
        <p:spPr/>
        <p:txBody>
          <a:bodyPr/>
          <a:lstStyle/>
          <a:p>
            <a:fld id="{B018AA90-3B5F-4E83-AC34-A6EF45CA2DD4}" type="slidenum">
              <a:rPr lang="he-IL" smtClean="0"/>
              <a:t>‹#›</a:t>
            </a:fld>
            <a:endParaRPr lang="he-IL"/>
          </a:p>
        </p:txBody>
      </p:sp>
    </p:spTree>
    <p:extLst>
      <p:ext uri="{BB962C8B-B14F-4D97-AF65-F5344CB8AC3E}">
        <p14:creationId xmlns:p14="http://schemas.microsoft.com/office/powerpoint/2010/main" val="248453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454417A4-1CEB-4ACA-8F52-8BC027FF4622}" type="datetimeFigureOut">
              <a:rPr lang="he-IL" smtClean="0"/>
              <a:t>י"ז/חשון/תשפ"א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018AA90-3B5F-4E83-AC34-A6EF45CA2DD4}" type="slidenum">
              <a:rPr lang="he-IL" smtClean="0"/>
              <a:t>‹#›</a:t>
            </a:fld>
            <a:endParaRPr lang="he-IL"/>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7158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he-IL" smtClean="0"/>
              <a:t>לחץ כדי לערוך סגנון כותרת של תבנית בסיס</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smtClean="0"/>
              <a:t>לחץ על הסמל כדי להוסיף תמונה</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Date Placeholder 4"/>
          <p:cNvSpPr>
            <a:spLocks noGrp="1"/>
          </p:cNvSpPr>
          <p:nvPr>
            <p:ph type="dt" sz="half" idx="10"/>
          </p:nvPr>
        </p:nvSpPr>
        <p:spPr/>
        <p:txBody>
          <a:bodyPr/>
          <a:lstStyle/>
          <a:p>
            <a:fld id="{454417A4-1CEB-4ACA-8F52-8BC027FF4622}" type="datetimeFigureOut">
              <a:rPr lang="he-IL" smtClean="0"/>
              <a:t>י"ז/חשון/תשפ"א</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B018AA90-3B5F-4E83-AC34-A6EF45CA2DD4}" type="slidenum">
              <a:rPr lang="he-IL" smtClean="0"/>
              <a:t>‹#›</a:t>
            </a:fld>
            <a:endParaRPr lang="he-IL"/>
          </a:p>
        </p:txBody>
      </p:sp>
    </p:spTree>
    <p:extLst>
      <p:ext uri="{BB962C8B-B14F-4D97-AF65-F5344CB8AC3E}">
        <p14:creationId xmlns:p14="http://schemas.microsoft.com/office/powerpoint/2010/main" val="367667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54417A4-1CEB-4ACA-8F52-8BC027FF4622}" type="datetimeFigureOut">
              <a:rPr lang="he-IL" smtClean="0"/>
              <a:t>י"ז/חשון/תשפ"א</a:t>
            </a:fld>
            <a:endParaRPr lang="he-IL"/>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e-IL"/>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18AA90-3B5F-4E83-AC34-A6EF45CA2DD4}" type="slidenum">
              <a:rPr lang="he-IL" smtClean="0"/>
              <a:t>‹#›</a:t>
            </a:fld>
            <a:endParaRPr lang="he-IL"/>
          </a:p>
        </p:txBody>
      </p:sp>
    </p:spTree>
    <p:extLst>
      <p:ext uri="{BB962C8B-B14F-4D97-AF65-F5344CB8AC3E}">
        <p14:creationId xmlns:p14="http://schemas.microsoft.com/office/powerpoint/2010/main" val="224132240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tvSGM60HWq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ar-SA" b="1" u="sng" dirty="0" smtClean="0">
                <a:solidFill>
                  <a:srgbClr val="FF0000"/>
                </a:solidFill>
              </a:rPr>
              <a:t> </a:t>
            </a:r>
            <a:endParaRPr lang="he-IL" b="1" u="sng" dirty="0">
              <a:solidFill>
                <a:srgbClr val="FF0000"/>
              </a:solidFill>
            </a:endParaRPr>
          </a:p>
        </p:txBody>
      </p:sp>
      <p:pic>
        <p:nvPicPr>
          <p:cNvPr id="4" name="מציין מיקום תוכן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73450" y="2658531"/>
            <a:ext cx="4936580" cy="3285069"/>
          </a:xfrm>
        </p:spPr>
      </p:pic>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3500" y="2628900"/>
            <a:ext cx="4381500" cy="3314700"/>
          </a:xfrm>
          <a:prstGeom prst="rect">
            <a:avLst/>
          </a:prstGeom>
        </p:spPr>
      </p:pic>
      <p:pic>
        <p:nvPicPr>
          <p:cNvPr id="6" name="תמונה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3600" y="609600"/>
            <a:ext cx="4864100" cy="1847850"/>
          </a:xfrm>
          <a:prstGeom prst="rect">
            <a:avLst/>
          </a:prstGeom>
        </p:spPr>
      </p:pic>
    </p:spTree>
    <p:extLst>
      <p:ext uri="{BB962C8B-B14F-4D97-AF65-F5344CB8AC3E}">
        <p14:creationId xmlns:p14="http://schemas.microsoft.com/office/powerpoint/2010/main" val="31326863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854200" y="1257300"/>
            <a:ext cx="9093200" cy="4524315"/>
          </a:xfrm>
          <a:prstGeom prst="rect">
            <a:avLst/>
          </a:prstGeom>
        </p:spPr>
        <p:txBody>
          <a:bodyPr wrap="square">
            <a:spAutoFit/>
          </a:bodyPr>
          <a:lstStyle/>
          <a:p>
            <a:r>
              <a:rPr lang="ar-SA" sz="2400" b="1" i="0" u="sng" dirty="0" smtClean="0">
                <a:solidFill>
                  <a:srgbClr val="000000"/>
                </a:solidFill>
                <a:effectLst/>
                <a:latin typeface="arial" panose="020B0604020202020204" pitchFamily="34" charset="0"/>
                <a:cs typeface="Times New Roman" panose="02020603050405020304" pitchFamily="18" charset="0"/>
              </a:rPr>
              <a:t>الدواوين في العهد العباسي</a:t>
            </a:r>
            <a:endParaRPr lang="ar-SA" sz="2400" b="0" i="0" dirty="0" smtClean="0">
              <a:solidFill>
                <a:srgbClr val="000000"/>
              </a:solidFill>
              <a:effectLst/>
              <a:latin typeface="arial" panose="020B0604020202020204" pitchFamily="34" charset="0"/>
            </a:endParaRPr>
          </a:p>
          <a:p>
            <a:r>
              <a:rPr lang="ar-SA" sz="2400" b="1" i="0" u="sng" dirty="0" smtClean="0">
                <a:solidFill>
                  <a:srgbClr val="000000"/>
                </a:solidFill>
                <a:effectLst/>
                <a:latin typeface="arial" panose="020B0604020202020204" pitchFamily="34" charset="0"/>
                <a:cs typeface="Times New Roman" panose="02020603050405020304" pitchFamily="18" charset="0"/>
              </a:rPr>
              <a:t> ديوان العزيز والمصادرات</a:t>
            </a:r>
            <a:endParaRPr lang="ar-SA" sz="2400" b="0" i="0" dirty="0" smtClean="0">
              <a:solidFill>
                <a:srgbClr val="000000"/>
              </a:solidFill>
              <a:effectLst/>
              <a:latin typeface="arial" panose="020B0604020202020204" pitchFamily="34" charset="0"/>
            </a:endParaRPr>
          </a:p>
          <a:p>
            <a:r>
              <a:rPr lang="ar-SA" sz="2400" b="0" i="0" dirty="0" smtClean="0">
                <a:solidFill>
                  <a:srgbClr val="000000"/>
                </a:solidFill>
                <a:effectLst/>
                <a:latin typeface="arial" panose="020B0604020202020204" pitchFamily="34" charset="0"/>
                <a:cs typeface="Times New Roman" panose="02020603050405020304" pitchFamily="18" charset="0"/>
              </a:rPr>
              <a:t>ديوان العزيز كان مجلس الخليفة يطلق عليه ديوان العزيز وكان يرأس</a:t>
            </a:r>
            <a:endParaRPr lang="ar-SA" sz="2400" b="0" i="0" dirty="0" smtClean="0">
              <a:solidFill>
                <a:srgbClr val="000000"/>
              </a:solidFill>
              <a:effectLst/>
              <a:latin typeface="arial" panose="020B0604020202020204" pitchFamily="34" charset="0"/>
            </a:endParaRPr>
          </a:p>
          <a:p>
            <a:r>
              <a:rPr lang="ar-SA" sz="2400" b="0" i="0" dirty="0" smtClean="0">
                <a:solidFill>
                  <a:srgbClr val="000000"/>
                </a:solidFill>
                <a:effectLst/>
                <a:latin typeface="arial" panose="020B0604020202020204" pitchFamily="34" charset="0"/>
                <a:cs typeface="Times New Roman" panose="02020603050405020304" pitchFamily="18" charset="0"/>
              </a:rPr>
              <a:t> المجلس الوزير الأكبر ولهذا سمي العزيز وكان رؤساء الدواوين يحضرون ألا أنهم اقل درجة من الوزير</a:t>
            </a:r>
            <a:endParaRPr lang="ar-SA" sz="2400" b="0" i="0" dirty="0" smtClean="0">
              <a:solidFill>
                <a:srgbClr val="000000"/>
              </a:solidFill>
              <a:effectLst/>
              <a:latin typeface="arial" panose="020B0604020202020204" pitchFamily="34" charset="0"/>
            </a:endParaRPr>
          </a:p>
          <a:p>
            <a:r>
              <a:rPr lang="ar-SA" sz="2400" b="1" i="0" u="sng" dirty="0" smtClean="0">
                <a:solidFill>
                  <a:srgbClr val="000000"/>
                </a:solidFill>
                <a:effectLst/>
                <a:latin typeface="arial" panose="020B0604020202020204" pitchFamily="34" charset="0"/>
                <a:cs typeface="Times New Roman" panose="02020603050405020304" pitchFamily="18" charset="0"/>
              </a:rPr>
              <a:t> المصادرات</a:t>
            </a:r>
            <a:endParaRPr lang="ar-SA" sz="2400" b="0" i="0" dirty="0" smtClean="0">
              <a:solidFill>
                <a:srgbClr val="000000"/>
              </a:solidFill>
              <a:effectLst/>
              <a:latin typeface="arial" panose="020B0604020202020204" pitchFamily="34" charset="0"/>
            </a:endParaRPr>
          </a:p>
          <a:p>
            <a:r>
              <a:rPr lang="ar-SA" sz="2400" b="1" i="0" dirty="0" smtClean="0">
                <a:solidFill>
                  <a:srgbClr val="000000"/>
                </a:solidFill>
                <a:effectLst/>
                <a:latin typeface="arial" panose="020B0604020202020204" pitchFamily="34" charset="0"/>
                <a:cs typeface="Times New Roman" panose="02020603050405020304" pitchFamily="18" charset="0"/>
              </a:rPr>
              <a:t> </a:t>
            </a:r>
            <a:r>
              <a:rPr lang="ar-SA" sz="2400" b="0" i="0" dirty="0" smtClean="0">
                <a:solidFill>
                  <a:srgbClr val="000000"/>
                </a:solidFill>
                <a:effectLst/>
                <a:latin typeface="arial" panose="020B0604020202020204" pitchFamily="34" charset="0"/>
                <a:cs typeface="Times New Roman" panose="02020603050405020304" pitchFamily="18" charset="0"/>
              </a:rPr>
              <a:t>أنشأه الخليفة المنصور لحفظه أسماء من صودرت أراضيهم وأموالهم</a:t>
            </a:r>
            <a:endParaRPr lang="ar-SA" sz="2400" b="0" i="0" dirty="0" smtClean="0">
              <a:solidFill>
                <a:srgbClr val="000000"/>
              </a:solidFill>
              <a:effectLst/>
              <a:latin typeface="arial" panose="020B0604020202020204" pitchFamily="34" charset="0"/>
            </a:endParaRPr>
          </a:p>
          <a:p>
            <a:r>
              <a:rPr lang="ar-SA" sz="2400" b="1" i="0" u="sng" dirty="0" smtClean="0">
                <a:solidFill>
                  <a:srgbClr val="000000"/>
                </a:solidFill>
                <a:effectLst/>
                <a:latin typeface="arial" panose="020B0604020202020204" pitchFamily="34" charset="0"/>
                <a:cs typeface="Times New Roman" panose="02020603050405020304" pitchFamily="18" charset="0"/>
              </a:rPr>
              <a:t>ديوان </a:t>
            </a:r>
            <a:r>
              <a:rPr lang="ar-SA" sz="2400" b="1" i="0" u="sng" dirty="0" err="1" smtClean="0">
                <a:solidFill>
                  <a:srgbClr val="000000"/>
                </a:solidFill>
                <a:effectLst/>
                <a:latin typeface="arial" panose="020B0604020202020204" pitchFamily="34" charset="0"/>
                <a:cs typeface="Times New Roman" panose="02020603050405020304" pitchFamily="18" charset="0"/>
              </a:rPr>
              <a:t>ألأزمّة</a:t>
            </a:r>
            <a:r>
              <a:rPr lang="ar-SA" sz="2400" b="1" i="0" u="sng" dirty="0" smtClean="0">
                <a:solidFill>
                  <a:srgbClr val="000000"/>
                </a:solidFill>
                <a:effectLst/>
                <a:latin typeface="arial" panose="020B0604020202020204" pitchFamily="34" charset="0"/>
                <a:cs typeface="Times New Roman" panose="02020603050405020304" pitchFamily="18" charset="0"/>
              </a:rPr>
              <a:t>:</a:t>
            </a:r>
            <a:r>
              <a:rPr lang="ar-SA" sz="2400" b="0" i="0" dirty="0" smtClean="0">
                <a:solidFill>
                  <a:srgbClr val="000000"/>
                </a:solidFill>
                <a:effectLst/>
                <a:latin typeface="arial" panose="020B0604020202020204" pitchFamily="34" charset="0"/>
                <a:cs typeface="Times New Roman" panose="02020603050405020304" pitchFamily="18" charset="0"/>
              </a:rPr>
              <a:t> أنشأه المهدي وكان عبارة عن دوائر صغيرة تشرف وتراقب أعمال الدواوين الكبيرة</a:t>
            </a:r>
            <a:endParaRPr lang="ar-SA" sz="2400" b="0" i="0" dirty="0" smtClean="0">
              <a:solidFill>
                <a:srgbClr val="000000"/>
              </a:solidFill>
              <a:effectLst/>
              <a:latin typeface="arial" panose="020B0604020202020204" pitchFamily="34" charset="0"/>
            </a:endParaRPr>
          </a:p>
          <a:p>
            <a:r>
              <a:rPr lang="ar-SA" sz="2400" b="0" i="0" dirty="0" smtClean="0">
                <a:solidFill>
                  <a:srgbClr val="000000"/>
                </a:solidFill>
                <a:effectLst/>
                <a:latin typeface="arial" panose="020B0604020202020204" pitchFamily="34" charset="0"/>
                <a:cs typeface="Times New Roman" panose="02020603050405020304" pitchFamily="18" charset="0"/>
              </a:rPr>
              <a:t>وتدقق في الحسابات والشؤون المالية التي يتصرف بها كل ديوان من </a:t>
            </a:r>
            <a:r>
              <a:rPr lang="ar-SA" sz="2400" b="0" i="0" dirty="0" err="1" smtClean="0">
                <a:solidFill>
                  <a:srgbClr val="000000"/>
                </a:solidFill>
                <a:effectLst/>
                <a:latin typeface="arial" panose="020B0604020202020204" pitchFamily="34" charset="0"/>
                <a:cs typeface="Times New Roman" panose="02020603050405020304" pitchFamily="18" charset="0"/>
              </a:rPr>
              <a:t>الدواوين.عمل</a:t>
            </a:r>
            <a:r>
              <a:rPr lang="ar-SA" sz="2400" b="0" i="0" dirty="0" smtClean="0">
                <a:solidFill>
                  <a:srgbClr val="000000"/>
                </a:solidFill>
                <a:effectLst/>
                <a:latin typeface="arial" panose="020B0604020202020204" pitchFamily="34" charset="0"/>
                <a:cs typeface="Times New Roman" panose="02020603050405020304" pitchFamily="18" charset="0"/>
              </a:rPr>
              <a:t> هذا الديوان في العاصمة , أما في الولايات فسُمّي بالزمام. كما أنشأ المهدي ديوان زمام </a:t>
            </a:r>
            <a:r>
              <a:rPr lang="ar-SA" sz="2400" b="0" i="0" dirty="0" err="1" smtClean="0">
                <a:solidFill>
                  <a:srgbClr val="000000"/>
                </a:solidFill>
                <a:effectLst/>
                <a:latin typeface="arial" panose="020B0604020202020204" pitchFamily="34" charset="0"/>
                <a:cs typeface="Times New Roman" panose="02020603050405020304" pitchFamily="18" charset="0"/>
              </a:rPr>
              <a:t>ألأزمّة</a:t>
            </a:r>
            <a:r>
              <a:rPr lang="ar-SA" sz="2400" b="0" i="0" dirty="0" smtClean="0">
                <a:solidFill>
                  <a:srgbClr val="000000"/>
                </a:solidFill>
                <a:effectLst/>
                <a:latin typeface="arial" panose="020B0604020202020204" pitchFamily="34" charset="0"/>
                <a:cs typeface="Times New Roman" panose="02020603050405020304" pitchFamily="18" charset="0"/>
              </a:rPr>
              <a:t>, الذي ينظم في آن واحد جميع دواوين </a:t>
            </a:r>
            <a:r>
              <a:rPr lang="ar-SA" sz="2400" b="0" i="0" dirty="0" err="1" smtClean="0">
                <a:solidFill>
                  <a:srgbClr val="000000"/>
                </a:solidFill>
                <a:effectLst/>
                <a:latin typeface="arial" panose="020B0604020202020204" pitchFamily="34" charset="0"/>
                <a:cs typeface="Times New Roman" panose="02020603050405020304" pitchFamily="18" charset="0"/>
              </a:rPr>
              <a:t>ألأزمّة</a:t>
            </a:r>
            <a:r>
              <a:rPr lang="ar-SA" sz="2400" b="0" i="0" dirty="0" smtClean="0">
                <a:solidFill>
                  <a:srgbClr val="000000"/>
                </a:solidFill>
                <a:effectLst/>
                <a:latin typeface="arial" panose="020B0604020202020204" pitchFamily="34" charset="0"/>
                <a:cs typeface="Times New Roman" panose="02020603050405020304" pitchFamily="18" charset="0"/>
              </a:rPr>
              <a:t>, ويوازن ما بين المخولات والمصروفات.</a:t>
            </a:r>
            <a:endParaRPr lang="ar-SA" sz="24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6985273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038601" y="1117600"/>
            <a:ext cx="7010400" cy="461665"/>
          </a:xfrm>
          <a:prstGeom prst="rect">
            <a:avLst/>
          </a:prstGeom>
        </p:spPr>
        <p:txBody>
          <a:bodyPr wrap="square">
            <a:spAutoFit/>
          </a:bodyPr>
          <a:lstStyle/>
          <a:p>
            <a:pPr marL="285750" indent="-285750">
              <a:buFont typeface="Wingdings" panose="05000000000000000000" pitchFamily="2" charset="2"/>
              <a:buChar char="Ø"/>
            </a:pPr>
            <a:r>
              <a:rPr lang="ar-SA" sz="2400" dirty="0" smtClean="0"/>
              <a:t>اذكر اسم الديوانين اللذين أنشأهما عمر بن الخطاب؟ واشرح عنهما.</a:t>
            </a:r>
            <a:endParaRPr lang="he-IL" sz="2400" dirty="0"/>
          </a:p>
        </p:txBody>
      </p:sp>
      <p:sp>
        <p:nvSpPr>
          <p:cNvPr id="3" name="מלבן 2"/>
          <p:cNvSpPr/>
          <p:nvPr/>
        </p:nvSpPr>
        <p:spPr>
          <a:xfrm>
            <a:off x="2527300" y="1974334"/>
            <a:ext cx="8521700" cy="461665"/>
          </a:xfrm>
          <a:prstGeom prst="rect">
            <a:avLst/>
          </a:prstGeom>
        </p:spPr>
        <p:txBody>
          <a:bodyPr wrap="square">
            <a:spAutoFit/>
          </a:bodyPr>
          <a:lstStyle/>
          <a:p>
            <a:pPr marL="285750" indent="-285750">
              <a:buFont typeface="Wingdings" panose="05000000000000000000" pitchFamily="2" charset="2"/>
              <a:buChar char="Ø"/>
            </a:pPr>
            <a:r>
              <a:rPr lang="ar-SA" sz="2400" dirty="0" smtClean="0"/>
              <a:t>اذكر ثلاثة دواوين في العصر الاموي , وثلاثة في العصر العباسي مع الشرح الكامل.</a:t>
            </a:r>
            <a:endParaRPr lang="he-IL" sz="2400" dirty="0"/>
          </a:p>
        </p:txBody>
      </p:sp>
      <p:sp>
        <p:nvSpPr>
          <p:cNvPr id="4" name="מלבן 3"/>
          <p:cNvSpPr/>
          <p:nvPr/>
        </p:nvSpPr>
        <p:spPr>
          <a:xfrm>
            <a:off x="9265020" y="2578100"/>
            <a:ext cx="1783980" cy="369332"/>
          </a:xfrm>
          <a:prstGeom prst="rect">
            <a:avLst/>
          </a:prstGeom>
        </p:spPr>
        <p:txBody>
          <a:bodyPr wrap="square">
            <a:spAutoFit/>
          </a:bodyPr>
          <a:lstStyle/>
          <a:p>
            <a:pPr marL="285750" indent="-285750">
              <a:buFont typeface="Wingdings" panose="05000000000000000000" pitchFamily="2" charset="2"/>
              <a:buChar char="Ø"/>
            </a:pPr>
            <a:r>
              <a:rPr lang="ar-SA" dirty="0" smtClean="0"/>
              <a:t>صح\خطأ:</a:t>
            </a:r>
            <a:endParaRPr lang="he-IL" dirty="0"/>
          </a:p>
        </p:txBody>
      </p:sp>
      <p:sp>
        <p:nvSpPr>
          <p:cNvPr id="5" name="מלבן 4"/>
          <p:cNvSpPr/>
          <p:nvPr/>
        </p:nvSpPr>
        <p:spPr>
          <a:xfrm>
            <a:off x="4427973" y="2875002"/>
            <a:ext cx="6925828" cy="369332"/>
          </a:xfrm>
          <a:prstGeom prst="rect">
            <a:avLst/>
          </a:prstGeom>
        </p:spPr>
        <p:txBody>
          <a:bodyPr wrap="square">
            <a:spAutoFit/>
          </a:bodyPr>
          <a:lstStyle/>
          <a:p>
            <a:pPr marL="285750" indent="-285750">
              <a:buFont typeface="Wingdings" panose="05000000000000000000" pitchFamily="2" charset="2"/>
              <a:buChar char="§"/>
            </a:pPr>
            <a:r>
              <a:rPr lang="ar-SA" dirty="0" smtClean="0"/>
              <a:t>الديوان هي كلمة فارسية تعني السجل او الدفتر------------</a:t>
            </a:r>
            <a:endParaRPr lang="he-IL" dirty="0"/>
          </a:p>
        </p:txBody>
      </p:sp>
      <p:sp>
        <p:nvSpPr>
          <p:cNvPr id="6" name="מלבן 5"/>
          <p:cNvSpPr/>
          <p:nvPr/>
        </p:nvSpPr>
        <p:spPr>
          <a:xfrm>
            <a:off x="4750110" y="3305940"/>
            <a:ext cx="6575207" cy="369332"/>
          </a:xfrm>
          <a:prstGeom prst="rect">
            <a:avLst/>
          </a:prstGeom>
        </p:spPr>
        <p:txBody>
          <a:bodyPr wrap="square">
            <a:spAutoFit/>
          </a:bodyPr>
          <a:lstStyle/>
          <a:p>
            <a:pPr marL="285750" indent="-285750">
              <a:buFont typeface="Wingdings" panose="05000000000000000000" pitchFamily="2" charset="2"/>
              <a:buChar char="§"/>
            </a:pPr>
            <a:r>
              <a:rPr lang="ar-SA" dirty="0" smtClean="0"/>
              <a:t>نشأت الدواوين في عهد ابو بكر الصديق------------</a:t>
            </a:r>
            <a:endParaRPr lang="he-IL" dirty="0"/>
          </a:p>
        </p:txBody>
      </p:sp>
      <p:sp>
        <p:nvSpPr>
          <p:cNvPr id="7" name="מלבן 6"/>
          <p:cNvSpPr/>
          <p:nvPr/>
        </p:nvSpPr>
        <p:spPr>
          <a:xfrm>
            <a:off x="4721628" y="3775670"/>
            <a:ext cx="6632173" cy="369332"/>
          </a:xfrm>
          <a:prstGeom prst="rect">
            <a:avLst/>
          </a:prstGeom>
        </p:spPr>
        <p:txBody>
          <a:bodyPr wrap="square">
            <a:spAutoFit/>
          </a:bodyPr>
          <a:lstStyle/>
          <a:p>
            <a:pPr marL="285750" indent="-285750">
              <a:buFont typeface="Wingdings" panose="05000000000000000000" pitchFamily="2" charset="2"/>
              <a:buChar char="§"/>
            </a:pPr>
            <a:r>
              <a:rPr lang="ar-SA" dirty="0" smtClean="0"/>
              <a:t>من اسباب انشاء الدواوين اتساع وقعة الدولة والحاجة الى تنظيمها------------</a:t>
            </a:r>
            <a:endParaRPr lang="he-IL" dirty="0"/>
          </a:p>
        </p:txBody>
      </p:sp>
      <p:sp>
        <p:nvSpPr>
          <p:cNvPr id="8" name="מלבן 7"/>
          <p:cNvSpPr/>
          <p:nvPr/>
        </p:nvSpPr>
        <p:spPr>
          <a:xfrm rot="10800000" flipV="1">
            <a:off x="7884907" y="4212272"/>
            <a:ext cx="3468894" cy="369332"/>
          </a:xfrm>
          <a:prstGeom prst="rect">
            <a:avLst/>
          </a:prstGeom>
        </p:spPr>
        <p:txBody>
          <a:bodyPr wrap="square">
            <a:spAutoFit/>
          </a:bodyPr>
          <a:lstStyle/>
          <a:p>
            <a:pPr marL="285750" indent="-285750">
              <a:buFont typeface="Wingdings" panose="05000000000000000000" pitchFamily="2" charset="2"/>
              <a:buChar char="§"/>
            </a:pPr>
            <a:r>
              <a:rPr lang="ar-SA" dirty="0" smtClean="0"/>
              <a:t>ديوان الجند انشأه عثمان بن عفان-------- </a:t>
            </a:r>
            <a:endParaRPr lang="he-IL" dirty="0"/>
          </a:p>
        </p:txBody>
      </p:sp>
      <p:sp>
        <p:nvSpPr>
          <p:cNvPr id="9" name="מלבן 8"/>
          <p:cNvSpPr/>
          <p:nvPr/>
        </p:nvSpPr>
        <p:spPr>
          <a:xfrm rot="10800000" flipV="1">
            <a:off x="4403197" y="4849671"/>
            <a:ext cx="6950604" cy="369332"/>
          </a:xfrm>
          <a:prstGeom prst="rect">
            <a:avLst/>
          </a:prstGeom>
        </p:spPr>
        <p:txBody>
          <a:bodyPr wrap="square">
            <a:spAutoFit/>
          </a:bodyPr>
          <a:lstStyle/>
          <a:p>
            <a:pPr marL="285750" indent="-285750">
              <a:buFont typeface="Wingdings" panose="05000000000000000000" pitchFamily="2" charset="2"/>
              <a:buChar char="§"/>
            </a:pPr>
            <a:r>
              <a:rPr lang="ar-SA" dirty="0" smtClean="0"/>
              <a:t>ديوان الخراج انشأه عمر بن الخطاب وفية تسجل مصروفات الدولة-----------</a:t>
            </a:r>
            <a:endParaRPr lang="he-IL" dirty="0"/>
          </a:p>
        </p:txBody>
      </p:sp>
    </p:spTree>
    <p:extLst>
      <p:ext uri="{BB962C8B-B14F-4D97-AF65-F5344CB8AC3E}">
        <p14:creationId xmlns:p14="http://schemas.microsoft.com/office/powerpoint/2010/main" val="1774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ar-SA" dirty="0" smtClean="0"/>
              <a:t>الدواوين </a:t>
            </a:r>
            <a:endParaRPr lang="he-IL" dirty="0"/>
          </a:p>
        </p:txBody>
      </p:sp>
      <p:sp>
        <p:nvSpPr>
          <p:cNvPr id="3" name="מציין מיקום תוכן 2"/>
          <p:cNvSpPr>
            <a:spLocks noGrp="1"/>
          </p:cNvSpPr>
          <p:nvPr>
            <p:ph idx="1"/>
          </p:nvPr>
        </p:nvSpPr>
        <p:spPr>
          <a:xfrm>
            <a:off x="1295401" y="2514600"/>
            <a:ext cx="9448799" cy="1701800"/>
          </a:xfrm>
        </p:spPr>
        <p:txBody>
          <a:bodyPr/>
          <a:lstStyle/>
          <a:p>
            <a:pPr marL="0" indent="0">
              <a:buNone/>
            </a:pPr>
            <a:r>
              <a:rPr lang="en-US" dirty="0" smtClean="0">
                <a:hlinkClick r:id="rId2"/>
              </a:rPr>
              <a:t>https://www.youtube.com/watch?v=tvSGM60HWqc</a:t>
            </a:r>
            <a:endParaRPr lang="he-IL" dirty="0"/>
          </a:p>
        </p:txBody>
      </p:sp>
    </p:spTree>
    <p:extLst>
      <p:ext uri="{BB962C8B-B14F-4D97-AF65-F5344CB8AC3E}">
        <p14:creationId xmlns:p14="http://schemas.microsoft.com/office/powerpoint/2010/main" val="4061128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3975100" y="1130300"/>
            <a:ext cx="7010400" cy="3970318"/>
          </a:xfrm>
          <a:prstGeom prst="rect">
            <a:avLst/>
          </a:prstGeom>
        </p:spPr>
        <p:txBody>
          <a:bodyPr wrap="square">
            <a:spAutoFit/>
          </a:bodyPr>
          <a:lstStyle/>
          <a:p>
            <a:pPr indent="16510" algn="just"/>
            <a:r>
              <a:rPr lang="ar-EG" sz="2800" b="1" i="0" dirty="0" smtClean="0">
                <a:solidFill>
                  <a:srgbClr val="000000"/>
                </a:solidFill>
                <a:effectLst/>
                <a:latin typeface="arial" panose="020B0604020202020204" pitchFamily="34" charset="0"/>
                <a:cs typeface="Times New Roman" panose="02020603050405020304" pitchFamily="18" charset="0"/>
              </a:rPr>
              <a:t>ماذا نعني بالديوان</a:t>
            </a:r>
            <a:r>
              <a:rPr lang="ar-SA" sz="2800" b="1" i="0" dirty="0" smtClean="0">
                <a:solidFill>
                  <a:srgbClr val="000000"/>
                </a:solidFill>
                <a:effectLst/>
                <a:latin typeface="arial" panose="020B0604020202020204" pitchFamily="34" charset="0"/>
                <a:cs typeface="Times New Roman" panose="02020603050405020304" pitchFamily="18" charset="0"/>
              </a:rPr>
              <a:t>:</a:t>
            </a:r>
          </a:p>
          <a:p>
            <a:pPr marL="457200" indent="-457200" algn="just">
              <a:buFont typeface="Arial" panose="020B0604020202020204" pitchFamily="34" charset="0"/>
              <a:buChar char="•"/>
            </a:pPr>
            <a:r>
              <a:rPr lang="ar-EG" sz="2800" b="0" i="0" dirty="0" smtClean="0">
                <a:solidFill>
                  <a:srgbClr val="000000"/>
                </a:solidFill>
                <a:effectLst/>
                <a:latin typeface="arial" panose="020B0604020202020204" pitchFamily="34" charset="0"/>
                <a:cs typeface="Times New Roman" panose="02020603050405020304" pitchFamily="18" charset="0"/>
              </a:rPr>
              <a:t>هي يكلمه فارسيه تعني السجل أو الدفتر. أطلقت مجازاً على مكان حفظ السجّل, والديوان شبيه بالوزارة في عصرنا. </a:t>
            </a:r>
            <a:endParaRPr lang="ar-SA" sz="2800" b="0" i="0" dirty="0" smtClean="0">
              <a:solidFill>
                <a:srgbClr val="000000"/>
              </a:solidFill>
              <a:effectLst/>
              <a:latin typeface="arial" panose="020B0604020202020204" pitchFamily="34" charset="0"/>
              <a:cs typeface="Times New Roman" panose="02020603050405020304" pitchFamily="18" charset="0"/>
            </a:endParaRPr>
          </a:p>
          <a:p>
            <a:pPr marL="457200" indent="-457200" algn="just">
              <a:buFont typeface="Arial" panose="020B0604020202020204" pitchFamily="34" charset="0"/>
              <a:buChar char="•"/>
            </a:pPr>
            <a:r>
              <a:rPr lang="ar-SA" sz="2800" dirty="0">
                <a:solidFill>
                  <a:srgbClr val="000000"/>
                </a:solidFill>
                <a:latin typeface="arial" panose="020B0604020202020204" pitchFamily="34" charset="0"/>
                <a:cs typeface="Times New Roman" panose="02020603050405020304" pitchFamily="18" charset="0"/>
              </a:rPr>
              <a:t> </a:t>
            </a:r>
            <a:r>
              <a:rPr lang="ar-EG" sz="2800" b="0" i="0" dirty="0" smtClean="0">
                <a:solidFill>
                  <a:srgbClr val="000000"/>
                </a:solidFill>
                <a:effectLst/>
                <a:latin typeface="arial" panose="020B0604020202020204" pitchFamily="34" charset="0"/>
                <a:cs typeface="Times New Roman" panose="02020603050405020304" pitchFamily="18" charset="0"/>
              </a:rPr>
              <a:t>نشأت الدواوين في العهد الراشدي وبالتحديد في عهد عمر بن الخطاب بسبب الحاجة لضبط أموال بين المال وتنظيم الجيش ,واتساع رقعة الدولة والحاجة لتنظيمها والحاجة لمراقبة العمّال والولاة. لقد تعددت وزاد عدد الدواوين كلّما كان بحاجة لذلك في العصر الأموي والعباسي أيضا</a:t>
            </a:r>
            <a:r>
              <a:rPr lang="ar-EG" b="0" i="0" dirty="0" smtClean="0">
                <a:solidFill>
                  <a:srgbClr val="000000"/>
                </a:solidFill>
                <a:effectLst/>
                <a:latin typeface="arial" panose="020B0604020202020204" pitchFamily="34" charset="0"/>
                <a:cs typeface="Times New Roman" panose="02020603050405020304" pitchFamily="18" charset="0"/>
              </a:rPr>
              <a:t>.</a:t>
            </a:r>
            <a:endParaRPr lang="ar-EG"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879246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467100" y="838200"/>
            <a:ext cx="7937500" cy="3970318"/>
          </a:xfrm>
          <a:prstGeom prst="rect">
            <a:avLst/>
          </a:prstGeom>
        </p:spPr>
        <p:txBody>
          <a:bodyPr wrap="square">
            <a:spAutoFit/>
          </a:bodyPr>
          <a:lstStyle/>
          <a:p>
            <a:pPr indent="16510"/>
            <a:r>
              <a:rPr lang="ar-EG" sz="2800" b="1" i="0" u="sng" dirty="0" smtClean="0">
                <a:solidFill>
                  <a:srgbClr val="000000"/>
                </a:solidFill>
                <a:effectLst/>
                <a:latin typeface="arial" panose="020B0604020202020204" pitchFamily="34" charset="0"/>
                <a:cs typeface="Times New Roman" panose="02020603050405020304" pitchFamily="18" charset="0"/>
              </a:rPr>
              <a:t>نشأت الدواوين</a:t>
            </a:r>
            <a:endParaRPr lang="ar-SA" sz="2800" b="1" i="0" u="sng" dirty="0" smtClean="0">
              <a:solidFill>
                <a:srgbClr val="000000"/>
              </a:solidFill>
              <a:effectLst/>
              <a:latin typeface="arial" panose="020B0604020202020204" pitchFamily="34" charset="0"/>
              <a:cs typeface="Times New Roman" panose="02020603050405020304" pitchFamily="18" charset="0"/>
            </a:endParaRPr>
          </a:p>
          <a:p>
            <a:pPr indent="16510"/>
            <a:endParaRPr lang="ar-EG" sz="2800" b="0" i="0" dirty="0" smtClean="0">
              <a:solidFill>
                <a:srgbClr val="000000"/>
              </a:solidFill>
              <a:effectLst/>
              <a:latin typeface="arial" panose="020B0604020202020204" pitchFamily="34" charset="0"/>
            </a:endParaRPr>
          </a:p>
          <a:p>
            <a:pPr marL="16510"/>
            <a:r>
              <a:rPr lang="ar-EG" sz="2800" b="0" i="0" dirty="0" smtClean="0">
                <a:solidFill>
                  <a:srgbClr val="000000"/>
                </a:solidFill>
                <a:effectLst/>
                <a:latin typeface="arial" panose="020B0604020202020204" pitchFamily="34" charset="0"/>
                <a:cs typeface="Times New Roman" panose="02020603050405020304" pitchFamily="18" charset="0"/>
              </a:rPr>
              <a:t>يقال أن أبا هريرة عامله في البحرين جاء ومعه كثير من المال فسأله إذا كان المال حلالا فأجابه بالإيجاب. فوقف أمام الناس وحمد ربه واخبرهم عن المال فنصحه أحدهم بإقامة الدواوين فقالوا: دونوا الدواوين. ويقال أن الذي أشار على عمر بإنشاء الدواوين أحد زعماء الفرس الذي اسلم وذلك عندما رآه يرسل جيشا فقال ربما تغيب أحد عن الحرب دون إن يعلم القائد فلذلك أشار عمر بوضع ديوان الجند بعد أن فسره وشرحه له الفارسي.</a:t>
            </a:r>
            <a:endParaRPr lang="ar-EG" sz="28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4902917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850900" y="1524000"/>
            <a:ext cx="10426700" cy="2862322"/>
          </a:xfrm>
          <a:prstGeom prst="rect">
            <a:avLst/>
          </a:prstGeom>
        </p:spPr>
        <p:txBody>
          <a:bodyPr wrap="square">
            <a:spAutoFit/>
          </a:bodyPr>
          <a:lstStyle/>
          <a:p>
            <a:pPr indent="16510"/>
            <a:r>
              <a:rPr lang="ar-EG" sz="3600" b="1" i="0" dirty="0" smtClean="0">
                <a:solidFill>
                  <a:srgbClr val="000000"/>
                </a:solidFill>
                <a:effectLst/>
                <a:latin typeface="arial" panose="020B0604020202020204" pitchFamily="34" charset="0"/>
                <a:cs typeface="Times New Roman" panose="02020603050405020304" pitchFamily="18" charset="0"/>
              </a:rPr>
              <a:t>الأسباب التي أدت إلى إنشاء الدواوين في الدولة الإسلامية </a:t>
            </a:r>
            <a:r>
              <a:rPr lang="ar-SA" sz="3600" b="1" i="0" dirty="0" smtClean="0">
                <a:solidFill>
                  <a:srgbClr val="000000"/>
                </a:solidFill>
                <a:effectLst/>
                <a:latin typeface="arial" panose="020B0604020202020204" pitchFamily="34" charset="0"/>
                <a:cs typeface="Times New Roman" panose="02020603050405020304" pitchFamily="18" charset="0"/>
              </a:rPr>
              <a:t>:-</a:t>
            </a:r>
            <a:endParaRPr lang="ar-EG" sz="3600" b="0" i="0" dirty="0" smtClean="0">
              <a:solidFill>
                <a:srgbClr val="000000"/>
              </a:solidFill>
              <a:effectLst/>
              <a:latin typeface="arial" panose="020B0604020202020204" pitchFamily="34" charset="0"/>
            </a:endParaRPr>
          </a:p>
          <a:p>
            <a:pPr marL="473710"/>
            <a:r>
              <a:rPr lang="ar-EG" sz="3600" b="0" i="0" dirty="0" smtClean="0">
                <a:solidFill>
                  <a:srgbClr val="000000"/>
                </a:solidFill>
                <a:effectLst/>
                <a:latin typeface="Times New Roman" panose="02020603050405020304" pitchFamily="18" charset="0"/>
              </a:rPr>
              <a:t>1.</a:t>
            </a:r>
            <a:r>
              <a:rPr lang="ar-EG" sz="3600" b="0" i="0" dirty="0" smtClean="0">
                <a:solidFill>
                  <a:srgbClr val="000000"/>
                </a:solidFill>
                <a:effectLst/>
                <a:latin typeface="arial" panose="020B0604020202020204" pitchFamily="34" charset="0"/>
                <a:cs typeface="Times New Roman" panose="02020603050405020304" pitchFamily="18" charset="0"/>
              </a:rPr>
              <a:t>اتساع وقعه الدولة والحاجة إلى تنظيمها.</a:t>
            </a:r>
            <a:endParaRPr lang="ar-EG" sz="3600" b="0" i="0" dirty="0" smtClean="0">
              <a:solidFill>
                <a:srgbClr val="000000"/>
              </a:solidFill>
              <a:effectLst/>
              <a:latin typeface="arial" panose="020B0604020202020204" pitchFamily="34" charset="0"/>
            </a:endParaRPr>
          </a:p>
          <a:p>
            <a:pPr marL="473710"/>
            <a:r>
              <a:rPr lang="ar-EG" sz="3600" b="0" i="0" dirty="0" smtClean="0">
                <a:solidFill>
                  <a:srgbClr val="000000"/>
                </a:solidFill>
                <a:effectLst/>
                <a:latin typeface="Times New Roman" panose="02020603050405020304" pitchFamily="18" charset="0"/>
              </a:rPr>
              <a:t>2.</a:t>
            </a:r>
            <a:r>
              <a:rPr lang="ar-EG" sz="3600" b="0" i="0" dirty="0" smtClean="0">
                <a:solidFill>
                  <a:srgbClr val="000000"/>
                </a:solidFill>
                <a:effectLst/>
                <a:latin typeface="arial" panose="020B0604020202020204" pitchFamily="34" charset="0"/>
                <a:cs typeface="Times New Roman" panose="02020603050405020304" pitchFamily="18" charset="0"/>
              </a:rPr>
              <a:t>كثره الم</a:t>
            </a:r>
            <a:r>
              <a:rPr lang="ar-SA" sz="3600" b="0" i="0" dirty="0" smtClean="0">
                <a:solidFill>
                  <a:srgbClr val="000000"/>
                </a:solidFill>
                <a:effectLst/>
                <a:latin typeface="arial" panose="020B0604020202020204" pitchFamily="34" charset="0"/>
                <a:cs typeface="Times New Roman" panose="02020603050405020304" pitchFamily="18" charset="0"/>
              </a:rPr>
              <a:t>د</a:t>
            </a:r>
            <a:r>
              <a:rPr lang="ar-EG" sz="3600" b="0" i="0" dirty="0" smtClean="0">
                <a:solidFill>
                  <a:srgbClr val="000000"/>
                </a:solidFill>
                <a:effectLst/>
                <a:latin typeface="arial" panose="020B0604020202020204" pitchFamily="34" charset="0"/>
                <a:cs typeface="Times New Roman" panose="02020603050405020304" pitchFamily="18" charset="0"/>
              </a:rPr>
              <a:t>خولات والمصروفات والحاجة إلى ضبط الأموال العامة</a:t>
            </a:r>
            <a:r>
              <a:rPr lang="ar-SA" sz="3600" b="0" i="0" dirty="0" smtClean="0">
                <a:solidFill>
                  <a:srgbClr val="000000"/>
                </a:solidFill>
                <a:effectLst/>
                <a:latin typeface="arial" panose="020B0604020202020204" pitchFamily="34" charset="0"/>
                <a:cs typeface="Times New Roman" panose="02020603050405020304" pitchFamily="18" charset="0"/>
              </a:rPr>
              <a:t>.</a:t>
            </a:r>
            <a:endParaRPr lang="ar-EG" sz="3600" b="0" i="0" dirty="0" smtClean="0">
              <a:solidFill>
                <a:srgbClr val="000000"/>
              </a:solidFill>
              <a:effectLst/>
              <a:latin typeface="arial" panose="020B0604020202020204" pitchFamily="34" charset="0"/>
            </a:endParaRPr>
          </a:p>
          <a:p>
            <a:pPr marL="473710"/>
            <a:r>
              <a:rPr lang="ar-EG" sz="3600" b="0" i="0" dirty="0" smtClean="0">
                <a:solidFill>
                  <a:srgbClr val="000000"/>
                </a:solidFill>
                <a:effectLst/>
                <a:latin typeface="Times New Roman" panose="02020603050405020304" pitchFamily="18" charset="0"/>
              </a:rPr>
              <a:t>3.</a:t>
            </a:r>
            <a:r>
              <a:rPr lang="ar-EG" sz="3600" b="0" i="0" dirty="0" smtClean="0">
                <a:solidFill>
                  <a:srgbClr val="000000"/>
                </a:solidFill>
                <a:effectLst/>
                <a:latin typeface="arial" panose="020B0604020202020204" pitchFamily="34" charset="0"/>
                <a:cs typeface="Times New Roman" panose="02020603050405020304" pitchFamily="18" charset="0"/>
              </a:rPr>
              <a:t>الحاجة لتنظيم الجيش ومعرفة التفاصيل الخاصة بأفراده .</a:t>
            </a:r>
            <a:endParaRPr lang="ar-EG" sz="3600" b="0" i="0" dirty="0" smtClean="0">
              <a:solidFill>
                <a:srgbClr val="000000"/>
              </a:solidFill>
              <a:effectLst/>
              <a:latin typeface="arial" panose="020B0604020202020204" pitchFamily="34" charset="0"/>
            </a:endParaRPr>
          </a:p>
          <a:p>
            <a:pPr marL="473710"/>
            <a:r>
              <a:rPr lang="ar-EG" sz="3600" b="0" i="0" dirty="0" smtClean="0">
                <a:solidFill>
                  <a:srgbClr val="000000"/>
                </a:solidFill>
                <a:effectLst/>
                <a:latin typeface="Times New Roman" panose="02020603050405020304" pitchFamily="18" charset="0"/>
              </a:rPr>
              <a:t>4.</a:t>
            </a:r>
            <a:r>
              <a:rPr lang="ar-EG" sz="3600" b="0" i="0" dirty="0" smtClean="0">
                <a:solidFill>
                  <a:srgbClr val="000000"/>
                </a:solidFill>
                <a:effectLst/>
                <a:latin typeface="arial" panose="020B0604020202020204" pitchFamily="34" charset="0"/>
                <a:cs typeface="Times New Roman" panose="02020603050405020304" pitchFamily="18" charset="0"/>
              </a:rPr>
              <a:t>الحاجة إلى مراقبة أعمال العمّال والولاة .</a:t>
            </a:r>
            <a:endParaRPr lang="ar-EG" sz="36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091402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086100" y="1016000"/>
            <a:ext cx="7950200" cy="5262979"/>
          </a:xfrm>
          <a:prstGeom prst="rect">
            <a:avLst/>
          </a:prstGeom>
        </p:spPr>
        <p:txBody>
          <a:bodyPr wrap="square">
            <a:spAutoFit/>
          </a:bodyPr>
          <a:lstStyle/>
          <a:p>
            <a:r>
              <a:rPr lang="ar-EG" sz="2400" b="1" i="0" u="sng" dirty="0" smtClean="0">
                <a:solidFill>
                  <a:srgbClr val="000000"/>
                </a:solidFill>
                <a:effectLst/>
                <a:latin typeface="arial" panose="020B0604020202020204" pitchFamily="34" charset="0"/>
                <a:cs typeface="Times New Roman" panose="02020603050405020304" pitchFamily="18" charset="0"/>
              </a:rPr>
              <a:t>الدواوين التي أنشأها عمر بن الخطاب</a:t>
            </a:r>
            <a:endParaRPr lang="ar-EG" sz="2400" b="0" i="0" dirty="0" smtClean="0">
              <a:solidFill>
                <a:srgbClr val="000000"/>
              </a:solidFill>
              <a:effectLst/>
              <a:latin typeface="arial" panose="020B0604020202020204" pitchFamily="34" charset="0"/>
            </a:endParaRPr>
          </a:p>
          <a:p>
            <a:r>
              <a:rPr lang="ar-EG" sz="3200" b="1" i="0" u="sng" dirty="0" smtClean="0">
                <a:solidFill>
                  <a:srgbClr val="000000"/>
                </a:solidFill>
                <a:effectLst/>
                <a:latin typeface="arial" panose="020B0604020202020204" pitchFamily="34" charset="0"/>
                <a:cs typeface="Times New Roman" panose="02020603050405020304" pitchFamily="18" charset="0"/>
              </a:rPr>
              <a:t>ديوان الجند:</a:t>
            </a:r>
            <a:endParaRPr lang="ar-EG" sz="3200" b="0" i="0" dirty="0" smtClean="0">
              <a:solidFill>
                <a:srgbClr val="000000"/>
              </a:solidFill>
              <a:effectLst/>
              <a:latin typeface="arial" panose="020B0604020202020204" pitchFamily="34" charset="0"/>
            </a:endParaRPr>
          </a:p>
          <a:p>
            <a:r>
              <a:rPr lang="ar-EG" sz="3200" b="0" i="0" dirty="0" smtClean="0">
                <a:solidFill>
                  <a:srgbClr val="000000"/>
                </a:solidFill>
                <a:effectLst/>
                <a:latin typeface="arial" panose="020B0604020202020204" pitchFamily="34" charset="0"/>
                <a:cs typeface="Times New Roman" panose="02020603050405020304" pitchFamily="18" charset="0"/>
              </a:rPr>
              <a:t>  أنشأه عمر بن الخطاب, عندما أشار عليه أحد زعماء الفرس ( الذين اسلموا ) أن يضع الديوان بعد أن شرحه له. </a:t>
            </a:r>
            <a:endParaRPr lang="ar-SA" sz="3200" b="0" i="0" dirty="0" smtClean="0">
              <a:solidFill>
                <a:srgbClr val="000000"/>
              </a:solidFill>
              <a:effectLst/>
              <a:latin typeface="arial" panose="020B0604020202020204" pitchFamily="34" charset="0"/>
              <a:cs typeface="Times New Roman" panose="02020603050405020304" pitchFamily="18" charset="0"/>
            </a:endParaRPr>
          </a:p>
          <a:p>
            <a:r>
              <a:rPr lang="ar-EG" sz="3200" b="0" i="0" dirty="0" smtClean="0">
                <a:solidFill>
                  <a:srgbClr val="000000"/>
                </a:solidFill>
                <a:effectLst/>
                <a:latin typeface="arial" panose="020B0604020202020204" pitchFamily="34" charset="0"/>
                <a:cs typeface="Times New Roman" panose="02020603050405020304" pitchFamily="18" charset="0"/>
              </a:rPr>
              <a:t>من أعمال هذا الديوان: تسجيل أسماء الجند حتى ملامحه</a:t>
            </a:r>
            <a:r>
              <a:rPr lang="ar-SA" sz="3200" b="0" i="0" dirty="0" smtClean="0">
                <a:solidFill>
                  <a:srgbClr val="000000"/>
                </a:solidFill>
                <a:effectLst/>
                <a:latin typeface="arial" panose="020B0604020202020204" pitchFamily="34" charset="0"/>
                <a:cs typeface="Times New Roman" panose="02020603050405020304" pitchFamily="18" charset="0"/>
              </a:rPr>
              <a:t>م</a:t>
            </a:r>
            <a:r>
              <a:rPr lang="ar-EG" sz="3200" b="0" i="0" dirty="0" smtClean="0">
                <a:solidFill>
                  <a:srgbClr val="000000"/>
                </a:solidFill>
                <a:effectLst/>
                <a:latin typeface="arial" panose="020B0604020202020204" pitchFamily="34" charset="0"/>
                <a:cs typeface="Times New Roman" panose="02020603050405020304" pitchFamily="18" charset="0"/>
              </a:rPr>
              <a:t>, أوصافهم, ونسبهم وقبائلهم وسائر ما يميزهم. ثم عيّن ووزع مقدارا من العطاء لكل واحد منهم.</a:t>
            </a:r>
            <a:endParaRPr lang="ar-EG" sz="3200" b="0" i="0" dirty="0" smtClean="0">
              <a:solidFill>
                <a:srgbClr val="000000"/>
              </a:solidFill>
              <a:effectLst/>
              <a:latin typeface="arial" panose="020B0604020202020204" pitchFamily="34" charset="0"/>
            </a:endParaRPr>
          </a:p>
          <a:p>
            <a:r>
              <a:rPr lang="ar-EG" sz="3200" b="0" i="0" dirty="0" smtClean="0">
                <a:solidFill>
                  <a:srgbClr val="000000"/>
                </a:solidFill>
                <a:effectLst/>
                <a:latin typeface="arial" panose="020B0604020202020204" pitchFamily="34" charset="0"/>
                <a:cs typeface="Times New Roman" panose="02020603050405020304" pitchFamily="18" charset="0"/>
              </a:rPr>
              <a:t> ويتولى الديوان الإنفاق على تسليح الجند, وإعداد المعدات الحربية وتموين الجيوش. وبإنشاء هذا الديوان , وضع عمر بن الخطاب أساس التجنيد الإلزامي في الإسلام.</a:t>
            </a:r>
            <a:endParaRPr lang="ar-EG" sz="3200" b="0" i="0" dirty="0" smtClean="0">
              <a:solidFill>
                <a:srgbClr val="000000"/>
              </a:solidFill>
              <a:effectLst/>
              <a:latin typeface="arial" panose="020B0604020202020204" pitchFamily="34" charset="0"/>
            </a:endParaRPr>
          </a:p>
          <a:p>
            <a:pPr>
              <a:spcAft>
                <a:spcPts val="600"/>
              </a:spcAft>
            </a:pPr>
            <a:r>
              <a:rPr lang="ar-EG" sz="2400" b="0" i="0" dirty="0" smtClean="0">
                <a:solidFill>
                  <a:srgbClr val="000000"/>
                </a:solidFill>
                <a:effectLst/>
                <a:latin typeface="arial" panose="020B0604020202020204" pitchFamily="34" charset="0"/>
                <a:cs typeface="Times New Roman" panose="02020603050405020304" pitchFamily="18" charset="0"/>
              </a:rPr>
              <a:t> </a:t>
            </a:r>
            <a:endParaRPr lang="ar-EG" sz="24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454535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311400" y="1143000"/>
            <a:ext cx="8470900" cy="3323987"/>
          </a:xfrm>
          <a:prstGeom prst="rect">
            <a:avLst/>
          </a:prstGeom>
        </p:spPr>
        <p:txBody>
          <a:bodyPr wrap="square">
            <a:spAutoFit/>
          </a:bodyPr>
          <a:lstStyle/>
          <a:p>
            <a:pPr>
              <a:spcAft>
                <a:spcPts val="600"/>
              </a:spcAft>
            </a:pPr>
            <a:r>
              <a:rPr lang="ar-SA" sz="3200" b="1" i="0" u="sng" dirty="0" smtClean="0">
                <a:solidFill>
                  <a:srgbClr val="000000"/>
                </a:solidFill>
                <a:effectLst/>
                <a:latin typeface="arial" panose="020B0604020202020204" pitchFamily="34" charset="0"/>
                <a:cs typeface="Times New Roman" panose="02020603050405020304" pitchFamily="18" charset="0"/>
              </a:rPr>
              <a:t>ديوان الخراج:</a:t>
            </a:r>
            <a:endParaRPr lang="ar-SA" sz="3200" b="0" i="0" dirty="0" smtClean="0">
              <a:solidFill>
                <a:srgbClr val="000000"/>
              </a:solidFill>
              <a:effectLst/>
              <a:latin typeface="arial" panose="020B0604020202020204" pitchFamily="34" charset="0"/>
            </a:endParaRPr>
          </a:p>
          <a:p>
            <a:pPr>
              <a:spcAft>
                <a:spcPts val="600"/>
              </a:spcAft>
            </a:pPr>
            <a:r>
              <a:rPr lang="ar-SA" sz="2400" b="0" i="0" dirty="0" smtClean="0">
                <a:solidFill>
                  <a:srgbClr val="000000"/>
                </a:solidFill>
                <a:effectLst/>
                <a:latin typeface="arial" panose="020B0604020202020204" pitchFamily="34" charset="0"/>
                <a:cs typeface="Times New Roman" panose="02020603050405020304" pitchFamily="18" charset="0"/>
              </a:rPr>
              <a:t> </a:t>
            </a:r>
            <a:r>
              <a:rPr lang="ar-SA" sz="2800" b="0" i="0" dirty="0" smtClean="0">
                <a:solidFill>
                  <a:srgbClr val="000000"/>
                </a:solidFill>
                <a:effectLst/>
                <a:latin typeface="arial" panose="020B0604020202020204" pitchFamily="34" charset="0"/>
                <a:cs typeface="Times New Roman" panose="02020603050405020304" pitchFamily="18" charset="0"/>
              </a:rPr>
              <a:t>أنشأه عمر بن الخطاب وجرى فيه تسجيل مصروفات الدولة ومخولاتها ( وارداتها) من الزكاة والخراج والجزية والعشور, ثم ما يُفرض لكل مسلم من العطاء ( لقد جعل عمر العطاء للمسلمين على أساس , القرابة من الرسول, ثم السابقة في الإسلام ونصرة الرسول).</a:t>
            </a:r>
          </a:p>
          <a:p>
            <a:pPr>
              <a:spcAft>
                <a:spcPts val="600"/>
              </a:spcAft>
            </a:pPr>
            <a:r>
              <a:rPr lang="ar-SA" sz="2800" b="0" i="0" dirty="0" smtClean="0">
                <a:solidFill>
                  <a:srgbClr val="000000"/>
                </a:solidFill>
                <a:effectLst/>
                <a:latin typeface="arial" panose="020B0604020202020204" pitchFamily="34" charset="0"/>
                <a:cs typeface="Times New Roman" panose="02020603050405020304" pitchFamily="18" charset="0"/>
              </a:rPr>
              <a:t> تمكن عمر بن الخطاب بواسطة هذا الديوان تقسيم المخولات على المسلمين والتدقيق في توزيعها وجباية المبالغ المستحقة من جزية وخراج وغيرها. </a:t>
            </a:r>
          </a:p>
        </p:txBody>
      </p:sp>
    </p:spTree>
    <p:extLst>
      <p:ext uri="{BB962C8B-B14F-4D97-AF65-F5344CB8AC3E}">
        <p14:creationId xmlns:p14="http://schemas.microsoft.com/office/powerpoint/2010/main" val="1940696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695700" y="914400"/>
            <a:ext cx="6769100" cy="4785926"/>
          </a:xfrm>
          <a:prstGeom prst="rect">
            <a:avLst/>
          </a:prstGeom>
        </p:spPr>
        <p:txBody>
          <a:bodyPr wrap="square">
            <a:spAutoFit/>
          </a:bodyPr>
          <a:lstStyle/>
          <a:p>
            <a:pPr>
              <a:spcAft>
                <a:spcPts val="600"/>
              </a:spcAft>
            </a:pPr>
            <a:r>
              <a:rPr lang="ar-EG" b="1" i="0" u="sng" dirty="0" smtClean="0">
                <a:solidFill>
                  <a:srgbClr val="000000"/>
                </a:solidFill>
                <a:effectLst/>
                <a:latin typeface="arial" panose="020B0604020202020204" pitchFamily="34" charset="0"/>
                <a:cs typeface="Times New Roman" panose="02020603050405020304" pitchFamily="18" charset="0"/>
              </a:rPr>
              <a:t>ا</a:t>
            </a:r>
            <a:r>
              <a:rPr lang="ar-EG" sz="2400" b="1" i="0" u="sng" dirty="0" smtClean="0">
                <a:solidFill>
                  <a:srgbClr val="000000"/>
                </a:solidFill>
                <a:effectLst/>
                <a:latin typeface="arial" panose="020B0604020202020204" pitchFamily="34" charset="0"/>
                <a:cs typeface="Times New Roman" panose="02020603050405020304" pitchFamily="18" charset="0"/>
              </a:rPr>
              <a:t>لدواوين في العهد الأموي</a:t>
            </a:r>
            <a:r>
              <a:rPr lang="ar-SA" sz="2400" b="1" i="0" u="sng" dirty="0" smtClean="0">
                <a:solidFill>
                  <a:srgbClr val="000000"/>
                </a:solidFill>
                <a:effectLst/>
                <a:latin typeface="arial" panose="020B0604020202020204" pitchFamily="34" charset="0"/>
                <a:cs typeface="Times New Roman" panose="02020603050405020304" pitchFamily="18" charset="0"/>
              </a:rPr>
              <a:t>:-</a:t>
            </a:r>
            <a:endParaRPr lang="ar-EG" sz="2400" b="0" i="0" dirty="0" smtClean="0">
              <a:solidFill>
                <a:srgbClr val="000000"/>
              </a:solidFill>
              <a:effectLst/>
              <a:latin typeface="arial" panose="020B0604020202020204" pitchFamily="34" charset="0"/>
            </a:endParaRPr>
          </a:p>
          <a:p>
            <a:r>
              <a:rPr lang="ar-EG" sz="2400" b="0" i="0" dirty="0" smtClean="0">
                <a:solidFill>
                  <a:srgbClr val="000000"/>
                </a:solidFill>
                <a:effectLst/>
                <a:latin typeface="arial" panose="020B0604020202020204" pitchFamily="34" charset="0"/>
                <a:cs typeface="Times New Roman" panose="02020603050405020304" pitchFamily="18" charset="0"/>
              </a:rPr>
              <a:t>أن كثرة الفتوحات واتساع رقعة الدولة الإسلامية أتاح للأمويين التعرف على الحضارات الأخرى كالفرس والروم فاخذوا منهم بعض الدواوين التي يحتاجونها لدولتهم فقاموا بإنشاء دواوين منها</a:t>
            </a:r>
            <a:r>
              <a:rPr lang="ar-SA" sz="2400" b="0" i="0" dirty="0" smtClean="0">
                <a:solidFill>
                  <a:srgbClr val="000000"/>
                </a:solidFill>
                <a:effectLst/>
                <a:latin typeface="arial" panose="020B0604020202020204" pitchFamily="34" charset="0"/>
                <a:cs typeface="Times New Roman" panose="02020603050405020304" pitchFamily="18" charset="0"/>
              </a:rPr>
              <a:t>.</a:t>
            </a:r>
            <a:endParaRPr lang="ar-EG" sz="2400" b="0" i="0" dirty="0" smtClean="0">
              <a:solidFill>
                <a:srgbClr val="000000"/>
              </a:solidFill>
              <a:effectLst/>
              <a:latin typeface="arial" panose="020B0604020202020204" pitchFamily="34" charset="0"/>
            </a:endParaRPr>
          </a:p>
          <a:p>
            <a:pPr marL="342900" indent="-342900">
              <a:buFont typeface="Wingdings" panose="05000000000000000000" pitchFamily="2" charset="2"/>
              <a:buChar char="§"/>
            </a:pPr>
            <a:r>
              <a:rPr lang="ar-EG" sz="2400" b="1" i="0" u="sng" dirty="0" smtClean="0">
                <a:solidFill>
                  <a:srgbClr val="000000"/>
                </a:solidFill>
                <a:effectLst/>
                <a:latin typeface="arial" panose="020B0604020202020204" pitchFamily="34" charset="0"/>
                <a:cs typeface="Times New Roman" panose="02020603050405020304" pitchFamily="18" charset="0"/>
              </a:rPr>
              <a:t>ديوان الرسائل</a:t>
            </a:r>
            <a:r>
              <a:rPr lang="ar-SA" sz="2400" b="1" i="0" u="sng" dirty="0" smtClean="0">
                <a:solidFill>
                  <a:srgbClr val="000000"/>
                </a:solidFill>
                <a:effectLst/>
                <a:latin typeface="arial" panose="020B0604020202020204" pitchFamily="34" charset="0"/>
                <a:cs typeface="Times New Roman" panose="02020603050405020304" pitchFamily="18" charset="0"/>
              </a:rPr>
              <a:t>:</a:t>
            </a:r>
            <a:endParaRPr lang="ar-EG" sz="2400" b="1" i="0" dirty="0" smtClean="0">
              <a:solidFill>
                <a:srgbClr val="000000"/>
              </a:solidFill>
              <a:effectLst/>
              <a:latin typeface="arial" panose="020B0604020202020204" pitchFamily="34" charset="0"/>
            </a:endParaRPr>
          </a:p>
          <a:p>
            <a:r>
              <a:rPr lang="ar-EG" sz="2400" b="0" i="0" dirty="0" smtClean="0">
                <a:solidFill>
                  <a:srgbClr val="000000"/>
                </a:solidFill>
                <a:effectLst/>
                <a:latin typeface="arial" panose="020B0604020202020204" pitchFamily="34" charset="0"/>
                <a:cs typeface="Times New Roman" panose="02020603050405020304" pitchFamily="18" charset="0"/>
              </a:rPr>
              <a:t> يعتبر من أهم الكتاب في الدولة لأنه يطلع على كل إسرار الخليفة وكانت وظيفته الإشراف على مراسلات الخليفة مع أمصار وولايات دولته في بداية الأمر وتطوره بعدها لمراسلات الدول الاخر</a:t>
            </a:r>
            <a:r>
              <a:rPr lang="ar-SA" sz="2400" b="0" i="0" dirty="0" smtClean="0">
                <a:solidFill>
                  <a:srgbClr val="000000"/>
                </a:solidFill>
                <a:effectLst/>
                <a:latin typeface="arial" panose="020B0604020202020204" pitchFamily="34" charset="0"/>
                <a:cs typeface="Times New Roman" panose="02020603050405020304" pitchFamily="18" charset="0"/>
              </a:rPr>
              <a:t>ى</a:t>
            </a:r>
            <a:r>
              <a:rPr lang="ar-EG" sz="2400" b="0" i="0" dirty="0" smtClean="0">
                <a:solidFill>
                  <a:srgbClr val="000000"/>
                </a:solidFill>
                <a:effectLst/>
                <a:latin typeface="arial" panose="020B0604020202020204" pitchFamily="34" charset="0"/>
                <a:cs typeface="Times New Roman" panose="02020603050405020304" pitchFamily="18" charset="0"/>
              </a:rPr>
              <a:t> في حال</a:t>
            </a:r>
            <a:r>
              <a:rPr lang="ar-SA" sz="2400" b="0" i="0" dirty="0" smtClean="0">
                <a:solidFill>
                  <a:srgbClr val="000000"/>
                </a:solidFill>
                <a:effectLst/>
                <a:latin typeface="arial" panose="020B0604020202020204" pitchFamily="34" charset="0"/>
                <a:cs typeface="Times New Roman" panose="02020603050405020304" pitchFamily="18" charset="0"/>
              </a:rPr>
              <a:t>ة</a:t>
            </a:r>
            <a:r>
              <a:rPr lang="ar-EG" sz="2400" b="0" i="0" dirty="0" smtClean="0">
                <a:solidFill>
                  <a:srgbClr val="000000"/>
                </a:solidFill>
                <a:effectLst/>
                <a:latin typeface="arial" panose="020B0604020202020204" pitchFamily="34" charset="0"/>
                <a:cs typeface="Times New Roman" panose="02020603050405020304" pitchFamily="18" charset="0"/>
              </a:rPr>
              <a:t> السلام والهدنة وكانوا من اكبر كتاب الدولة لأنهم يطلعون على إسرار الدولة والخلافة, وغيرها وكانوا لا يولون هذه المهمة إلا لأقاربهم حتى العهد العباسي</a:t>
            </a:r>
            <a:r>
              <a:rPr lang="ar-SA" sz="2400" b="0" i="0" dirty="0" smtClean="0">
                <a:solidFill>
                  <a:srgbClr val="000000"/>
                </a:solidFill>
                <a:effectLst/>
                <a:latin typeface="arial" panose="020B0604020202020204" pitchFamily="34" charset="0"/>
                <a:cs typeface="Times New Roman" panose="02020603050405020304" pitchFamily="18" charset="0"/>
              </a:rPr>
              <a:t>.</a:t>
            </a:r>
            <a:endParaRPr lang="ar-EG" sz="2400" b="0" i="0" dirty="0" smtClean="0">
              <a:solidFill>
                <a:srgbClr val="000000"/>
              </a:solidFill>
              <a:effectLst/>
              <a:latin typeface="arial" panose="020B0604020202020204" pitchFamily="34" charset="0"/>
            </a:endParaRPr>
          </a:p>
          <a:p>
            <a:r>
              <a:rPr lang="ar-EG" b="1" i="0" dirty="0" smtClean="0">
                <a:solidFill>
                  <a:srgbClr val="000000"/>
                </a:solidFill>
                <a:effectLst/>
                <a:latin typeface="arial" panose="020B0604020202020204" pitchFamily="34" charset="0"/>
              </a:rPr>
              <a:t/>
            </a:r>
            <a:br>
              <a:rPr lang="ar-EG" b="1" i="0" dirty="0" smtClean="0">
                <a:solidFill>
                  <a:srgbClr val="000000"/>
                </a:solidFill>
                <a:effectLst/>
                <a:latin typeface="arial" panose="020B0604020202020204" pitchFamily="34" charset="0"/>
              </a:rPr>
            </a:br>
            <a:endParaRPr lang="he-IL" dirty="0"/>
          </a:p>
        </p:txBody>
      </p:sp>
    </p:spTree>
    <p:extLst>
      <p:ext uri="{BB962C8B-B14F-4D97-AF65-F5344CB8AC3E}">
        <p14:creationId xmlns:p14="http://schemas.microsoft.com/office/powerpoint/2010/main" val="2727369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048000" y="1066800"/>
            <a:ext cx="7658100" cy="4401205"/>
          </a:xfrm>
          <a:prstGeom prst="rect">
            <a:avLst/>
          </a:prstGeom>
        </p:spPr>
        <p:txBody>
          <a:bodyPr wrap="square">
            <a:spAutoFit/>
          </a:bodyPr>
          <a:lstStyle/>
          <a:p>
            <a:r>
              <a:rPr lang="ar-EG" sz="2800" b="1" i="0" u="sng" dirty="0" smtClean="0">
                <a:solidFill>
                  <a:srgbClr val="000000"/>
                </a:solidFill>
                <a:effectLst/>
                <a:latin typeface="arial" panose="020B0604020202020204" pitchFamily="34" charset="0"/>
                <a:cs typeface="Times New Roman" panose="02020603050405020304" pitchFamily="18" charset="0"/>
              </a:rPr>
              <a:t>ديوان البريد</a:t>
            </a:r>
            <a:endParaRPr lang="ar-EG" sz="2800" b="1" i="0" dirty="0" smtClean="0">
              <a:solidFill>
                <a:srgbClr val="000000"/>
              </a:solidFill>
              <a:effectLst/>
              <a:latin typeface="arial" panose="020B0604020202020204" pitchFamily="34" charset="0"/>
            </a:endParaRPr>
          </a:p>
          <a:p>
            <a:r>
              <a:rPr lang="ar-EG" sz="2000" b="0" i="0" dirty="0" smtClean="0">
                <a:solidFill>
                  <a:srgbClr val="000000"/>
                </a:solidFill>
                <a:effectLst/>
                <a:latin typeface="arial" panose="020B0604020202020204" pitchFamily="34" charset="0"/>
                <a:cs typeface="Times New Roman" panose="02020603050405020304" pitchFamily="18" charset="0"/>
              </a:rPr>
              <a:t>لقد خصص هذا الديوان لخدمة </a:t>
            </a:r>
            <a:r>
              <a:rPr lang="ar-EG" sz="2000" b="0" i="0" dirty="0" err="1" smtClean="0">
                <a:solidFill>
                  <a:srgbClr val="000000"/>
                </a:solidFill>
                <a:effectLst/>
                <a:latin typeface="arial" panose="020B0604020202020204" pitchFamily="34" charset="0"/>
                <a:cs typeface="Times New Roman" panose="02020603050405020304" pitchFamily="18" charset="0"/>
              </a:rPr>
              <a:t>إغراض</a:t>
            </a:r>
            <a:r>
              <a:rPr lang="ar-EG" sz="2000" b="0" i="0" dirty="0" smtClean="0">
                <a:solidFill>
                  <a:srgbClr val="000000"/>
                </a:solidFill>
                <a:effectLst/>
                <a:latin typeface="arial" panose="020B0604020202020204" pitchFamily="34" charset="0"/>
                <a:cs typeface="Times New Roman" panose="02020603050405020304" pitchFamily="18" charset="0"/>
              </a:rPr>
              <a:t> الدولة كنقل أوامر وإخبار السلطة المركزية إلى الولايات وأيضا كانت من مهامه التجسس على الولايات وبعدها انتشر وأصبح العامة يرسلون الرسائل في هذا البريد</a:t>
            </a:r>
            <a:endParaRPr lang="ar-EG" sz="2000" b="0" i="0" dirty="0" smtClean="0">
              <a:solidFill>
                <a:srgbClr val="000000"/>
              </a:solidFill>
              <a:effectLst/>
              <a:latin typeface="arial" panose="020B0604020202020204" pitchFamily="34" charset="0"/>
            </a:endParaRPr>
          </a:p>
          <a:p>
            <a:r>
              <a:rPr lang="ar-EG" sz="2400" b="1" i="0" u="sng" dirty="0" smtClean="0">
                <a:solidFill>
                  <a:srgbClr val="000000"/>
                </a:solidFill>
                <a:effectLst/>
                <a:latin typeface="arial" panose="020B0604020202020204" pitchFamily="34" charset="0"/>
                <a:cs typeface="Times New Roman" panose="02020603050405020304" pitchFamily="18" charset="0"/>
              </a:rPr>
              <a:t>ديوان النفقات والصدقات</a:t>
            </a:r>
            <a:endParaRPr lang="ar-EG" sz="2400" b="0" i="0" dirty="0" smtClean="0">
              <a:solidFill>
                <a:srgbClr val="000000"/>
              </a:solidFill>
              <a:effectLst/>
              <a:latin typeface="arial" panose="020B0604020202020204" pitchFamily="34" charset="0"/>
            </a:endParaRPr>
          </a:p>
          <a:p>
            <a:r>
              <a:rPr lang="ar-EG" sz="2000" b="0" i="0" dirty="0" smtClean="0">
                <a:solidFill>
                  <a:srgbClr val="000000"/>
                </a:solidFill>
                <a:effectLst/>
                <a:latin typeface="arial" panose="020B0604020202020204" pitchFamily="34" charset="0"/>
                <a:cs typeface="Times New Roman" panose="02020603050405020304" pitchFamily="18" charset="0"/>
              </a:rPr>
              <a:t>لقد تمثلت مهمته الكبرى في صرف الأموال على الجيش ونفقتهم أسلحتهم  ولباسهم, والصدقات كانت تنفق الأموال  على الفقراء والمحتاجين في الدولة</a:t>
            </a:r>
            <a:endParaRPr lang="ar-EG" sz="2000" b="0" i="0" dirty="0" smtClean="0">
              <a:solidFill>
                <a:srgbClr val="000000"/>
              </a:solidFill>
              <a:effectLst/>
              <a:latin typeface="arial" panose="020B0604020202020204" pitchFamily="34" charset="0"/>
            </a:endParaRPr>
          </a:p>
          <a:p>
            <a:r>
              <a:rPr lang="ar-EG" sz="2800" b="1" i="0" u="sng" dirty="0" smtClean="0">
                <a:solidFill>
                  <a:srgbClr val="000000"/>
                </a:solidFill>
                <a:effectLst/>
                <a:latin typeface="arial" panose="020B0604020202020204" pitchFamily="34" charset="0"/>
                <a:cs typeface="Times New Roman" panose="02020603050405020304" pitchFamily="18" charset="0"/>
              </a:rPr>
              <a:t>ديوان الخاتم:</a:t>
            </a:r>
            <a:endParaRPr lang="ar-EG" sz="2800" b="0" i="0" dirty="0" smtClean="0">
              <a:solidFill>
                <a:srgbClr val="000000"/>
              </a:solidFill>
              <a:effectLst/>
              <a:latin typeface="arial" panose="020B0604020202020204" pitchFamily="34" charset="0"/>
            </a:endParaRPr>
          </a:p>
          <a:p>
            <a:r>
              <a:rPr lang="ar-EG" sz="2000" b="0" i="0" dirty="0" smtClean="0">
                <a:solidFill>
                  <a:srgbClr val="000000"/>
                </a:solidFill>
                <a:effectLst/>
                <a:latin typeface="arial" panose="020B0604020202020204" pitchFamily="34" charset="0"/>
                <a:cs typeface="Times New Roman" panose="02020603050405020304" pitchFamily="18" charset="0"/>
              </a:rPr>
              <a:t> أنشأه معاوية بن أبي سفيان منعا للتزوير( عليك ذكر حادثة التزوير زمن عثمان بن عفان ...  والحادثة بين معاوية وعامله على العراق زياد بن أبيه) فأصبحت الرسائل تختم وتشمّع , فإذا كسر الشمع عنها فقدت قانونيتها. أصبح فيما بعد يحتفظ ديوان الخاتم بنسخة أصلية عن كل ما يُوقّع من رسائل وحسابات, وكذلك عمل الولاة, وذلك للرجوع إليها والمطابقة والمقارنة فيما بينها.</a:t>
            </a:r>
            <a:endParaRPr lang="ar-EG" sz="2000" b="0" i="0" dirty="0" smtClean="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42216879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אורגני">
  <a:themeElements>
    <a:clrScheme name="אורגני">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אורגני">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אורגני">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122</TotalTime>
  <Words>278</Words>
  <Application>Microsoft Office PowerPoint</Application>
  <PresentationFormat>מותאם אישית</PresentationFormat>
  <Paragraphs>50</Paragraphs>
  <Slides>11</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11</vt:i4>
      </vt:variant>
    </vt:vector>
  </HeadingPairs>
  <TitlesOfParts>
    <vt:vector size="12" baseType="lpstr">
      <vt:lpstr>אורגני</vt:lpstr>
      <vt:lpstr> </vt:lpstr>
      <vt:lpstr>الدواوين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الدواوين</dc:title>
  <dc:creator>user</dc:creator>
  <cp:lastModifiedBy>MEGA</cp:lastModifiedBy>
  <cp:revision>13</cp:revision>
  <dcterms:created xsi:type="dcterms:W3CDTF">2020-10-31T18:33:04Z</dcterms:created>
  <dcterms:modified xsi:type="dcterms:W3CDTF">2020-11-04T13:24:43Z</dcterms:modified>
</cp:coreProperties>
</file>