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>
      <p:cViewPr varScale="1">
        <p:scale>
          <a:sx n="87" d="100"/>
          <a:sy n="87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06AF-BA0C-0C2E-5D7C-7F393E298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22DEC-619E-4274-A391-715B5669C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D428-FD36-C259-96C9-77466E01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AA73D-2B16-37C7-1039-E8E4C3CC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3C456-E404-88E7-8073-E22864F8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141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8B-731B-17F7-7BBF-16EF8378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B41EB-855F-9144-DC2A-7D794F1DB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AE14A-0AC2-62E3-1082-4966F8A0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AEDD1-6B10-9A77-31D0-950F368C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7059-FCEB-110C-5996-1BBE457C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1134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109BA-3577-3ACA-9267-34D627E03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9EA38-1974-AC39-F232-580BCAB43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7F1AD-2823-6D55-3757-16E0C8BA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8929-030F-C267-CA97-F33CC25F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0D99A-FEFC-E055-9DFC-031FD222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235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837B-02D4-060C-840F-7F800C28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5EE2-B36E-D31C-D735-0B843811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E62F3-0778-9A28-FD24-4F443035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C7AF-4FDD-4942-923C-0DB13BDF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36EBE-533E-E6CB-602C-83BD432B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4830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41A5-7773-DA3E-F098-0326203D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796D1-C93E-DBD5-91F2-1505C2D69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D42D5-5398-4769-7EE3-EAEAFF83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03C96-C2C5-C7EB-97DB-EF49248E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4B24-47A5-4566-B640-B31A815F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0441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8F5F-6449-A964-6921-06407251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F7C8-62D0-33F7-6C6D-3CFB33A06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A44DE-217C-5D29-816C-BD29F8477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D0264-A867-29BE-D40D-4AB92BCB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BEE01-E35D-19E9-A94D-F550F24B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ADF70-08AB-AA4A-63E7-63992DD5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343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6FB5-39F0-153A-0F20-2E2D76A43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CD97A-0A5F-A647-B159-8BB26DF7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FBD7A-CE68-7D5D-1A9F-7E9C7D23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810EB-B78F-8810-A3DA-F5F25A881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12F48-BF99-F2D8-EFCB-A815473DF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5C633-A90B-B362-D43A-4C773EF4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530F4B-9E65-2E69-E561-13AE91B0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BFBE3-3EF0-BF0A-B65D-6201135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332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1FF2-3734-92EA-6AB6-69A88B9E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7E15B-78B0-6DB3-C275-BF4C5A47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38ED6-5162-6B97-073C-A3FB7EBF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B56DE-9273-F9AB-B68C-C9D363F7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9016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D436C-70D2-D012-F695-E386761AC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72B48-E8AC-15EA-A5D3-C5708767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7FEAB-4CB6-DE8A-9B3E-6CF4F3DD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336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D603-6600-00E0-612F-26195275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1FA1-7AD5-31E9-2CBE-B00AEEC3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3842E-B54C-EA26-5230-1BD898B56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D25D1-0F20-79F3-5246-0289F899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F63B-58C7-DA63-FC1E-74AEE57C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DE48B-686B-AA82-EBBB-274EDA8C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3260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BBF7-1FDD-6007-BD65-C1195A84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DF4F13-9FB3-4A4F-D549-93715650D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6FEB4-8AEA-E609-A212-91CE0D0E9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D8649-6BE6-143F-2725-5E505559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BF992-2911-E5FB-C362-8B4A34B5C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87418-3267-9F70-DAC8-2DBEA6BB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55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4EC9C-9138-2CD9-5274-FCA3C0DA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8A6D3-48FE-569F-167B-281D9DBB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72D59-D15D-094D-E829-6A6710544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87E9-6730-984C-B6D1-3171AB371D2B}" type="datetimeFigureOut">
              <a:rPr lang="en-IL" smtClean="0"/>
              <a:t>15/10/2023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FB02F-36B9-DCE1-B325-BFC625666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4DB4-3858-3F20-D705-C1BEB87B5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71E1-DE34-254E-98BC-BC159A3A7C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1012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D4FC-393F-7C8D-2F51-8221A3FC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ضمائر الرفع المتصلة </a:t>
            </a:r>
            <a:r>
              <a:rPr lang="ar-SA" dirty="0" err="1"/>
              <a:t>بالافعال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BC8F-11DE-884E-D6A4-54FE4D7B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ضمائر الرفع المتصلة هي: </a:t>
            </a:r>
            <a:br>
              <a:rPr lang="ar-SA" dirty="0"/>
            </a:br>
            <a:r>
              <a:rPr lang="ar-SA" dirty="0"/>
              <a:t>١. ألف الاثنين </a:t>
            </a:r>
            <a:br>
              <a:rPr lang="ar-SA" dirty="0"/>
            </a:br>
            <a:r>
              <a:rPr lang="ar-SA" dirty="0"/>
              <a:t>٢.واو الجماعة </a:t>
            </a:r>
            <a:br>
              <a:rPr lang="ar-SA" dirty="0"/>
            </a:br>
            <a:r>
              <a:rPr lang="ar-SA" dirty="0"/>
              <a:t>٣.نون النسوة</a:t>
            </a:r>
            <a:br>
              <a:rPr lang="ar-SA" dirty="0"/>
            </a:br>
            <a:r>
              <a:rPr lang="ar-SA" dirty="0"/>
              <a:t>٤. </a:t>
            </a:r>
            <a:r>
              <a:rPr lang="ar-SA" dirty="0" err="1"/>
              <a:t>نا</a:t>
            </a:r>
            <a:r>
              <a:rPr lang="ar-SA" dirty="0"/>
              <a:t> الدالة على الفاعلين </a:t>
            </a:r>
            <a:br>
              <a:rPr lang="ar-SA" dirty="0"/>
            </a:br>
            <a:r>
              <a:rPr lang="ar-SA" dirty="0"/>
              <a:t>٥. تاء المتحركة </a:t>
            </a:r>
            <a:br>
              <a:rPr lang="ar-SA" dirty="0"/>
            </a:br>
            <a:r>
              <a:rPr lang="ar-SA" dirty="0"/>
              <a:t>٦. ياء المخاطبة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تتصل ضمائر الرفع بالفعل، وتُعرب في محل رفع فاعل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0486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2AEE-663A-0E22-C60A-237ED1AE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ضمائر الجر المتصلة </a:t>
            </a:r>
            <a:r>
              <a:rPr lang="ar-SA" dirty="0" err="1"/>
              <a:t>بالاسماء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3CA4-E5DA-7FAE-7E2A-2A05631E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تتصل ضمائر الجر ( كاف المخاطب، ياء المتكلم، ناء المتكلمين، هاء الغائب) </a:t>
            </a:r>
            <a:r>
              <a:rPr lang="ar-SA" b="1" u="sng" dirty="0" err="1"/>
              <a:t>بالاسماء</a:t>
            </a:r>
            <a:br>
              <a:rPr lang="ar-SA" b="1" u="sng" dirty="0"/>
            </a:br>
            <a:r>
              <a:rPr lang="ar-SA" dirty="0"/>
              <a:t>مثل:</a:t>
            </a:r>
            <a:br>
              <a:rPr lang="ar-SA" dirty="0"/>
            </a:br>
            <a: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  <a:t>لعبتـ</a:t>
            </a:r>
            <a:r>
              <a:rPr lang="ar-SA" b="0" i="0" dirty="0">
                <a:solidFill>
                  <a:srgbClr val="FF0000"/>
                </a:solidFill>
                <a:effectLst/>
                <a:latin typeface="Droid Arabic Naskh"/>
              </a:rPr>
              <a:t>ـي</a:t>
            </a:r>
            <a: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  <a:t> جديدة</a:t>
            </a:r>
            <a:b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</a:br>
            <a: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  <a:t>من واجب</a:t>
            </a:r>
            <a:r>
              <a:rPr lang="ar-SA" b="0" i="0" dirty="0">
                <a:solidFill>
                  <a:srgbClr val="FF0000"/>
                </a:solidFill>
                <a:effectLst/>
                <a:latin typeface="Droid Arabic Naskh"/>
              </a:rPr>
              <a:t>نا</a:t>
            </a:r>
            <a: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  <a:t> ان نكرم الضيف</a:t>
            </a:r>
            <a:b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</a:br>
            <a: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  <a:t>هانت عليه نَفْسُ</a:t>
            </a:r>
            <a:r>
              <a:rPr lang="ar-SA" b="0" i="0" dirty="0">
                <a:solidFill>
                  <a:srgbClr val="FF0000"/>
                </a:solidFill>
                <a:effectLst/>
                <a:latin typeface="Droid Arabic Naskh"/>
              </a:rPr>
              <a:t>هُ</a:t>
            </a:r>
            <a:br>
              <a:rPr lang="ar-SA" dirty="0">
                <a:solidFill>
                  <a:srgbClr val="000000"/>
                </a:solidFill>
                <a:latin typeface="Droid Arabic Naskh"/>
              </a:rPr>
            </a:br>
            <a:br>
              <a:rPr lang="ar-SA" b="0" i="0" dirty="0">
                <a:solidFill>
                  <a:srgbClr val="000000"/>
                </a:solidFill>
                <a:effectLst/>
                <a:latin typeface="Droid Arabic Naskh"/>
              </a:rPr>
            </a:br>
            <a:br>
              <a:rPr lang="ar-SA" dirty="0"/>
            </a:br>
            <a:r>
              <a:rPr lang="ar-SA" dirty="0"/>
              <a:t>- نلاحظ ان ضمائر الجر المتصلة اتصلت </a:t>
            </a:r>
            <a:r>
              <a:rPr lang="ar-SA" dirty="0" err="1"/>
              <a:t>بالاسماء</a:t>
            </a:r>
            <a:r>
              <a:rPr lang="ar-SA" dirty="0"/>
              <a:t>، وأعرابها: ضمير متصل في محل جر مضاف اليه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60448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4412F-9B52-D5D3-C942-9346F083B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247547"/>
            <a:ext cx="11250561" cy="6492465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أمثلة لاتصال ضمائر الرفع المتصلة مع الفعل:</a:t>
            </a:r>
            <a:endParaRPr lang="en-US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en-US" dirty="0"/>
            </a:br>
            <a:r>
              <a:rPr lang="ar-SA" u="sng" dirty="0"/>
              <a:t>نون النسوة</a:t>
            </a:r>
            <a:r>
              <a:rPr lang="en-US" u="sng" dirty="0"/>
              <a:t>:</a:t>
            </a:r>
            <a:endParaRPr lang="ar-SA" u="sng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البنات ساعد</a:t>
            </a:r>
            <a:r>
              <a:rPr lang="ar-SA" dirty="0">
                <a:solidFill>
                  <a:srgbClr val="FF0000"/>
                </a:solidFill>
              </a:rPr>
              <a:t>ن</a:t>
            </a:r>
            <a:r>
              <a:rPr lang="ar-SA" dirty="0"/>
              <a:t> فقيرا.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ألف الاثنين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الطالبان درس</a:t>
            </a:r>
            <a:r>
              <a:rPr lang="ar-SA" dirty="0">
                <a:solidFill>
                  <a:srgbClr val="FF0000"/>
                </a:solidFill>
              </a:rPr>
              <a:t>ا</a:t>
            </a:r>
            <a:r>
              <a:rPr lang="ar-SA" dirty="0"/>
              <a:t> للامتحان.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واو الجماعة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الاولاد لعب</a:t>
            </a:r>
            <a:r>
              <a:rPr lang="ar-SA" dirty="0">
                <a:solidFill>
                  <a:srgbClr val="FF0000"/>
                </a:solidFill>
              </a:rPr>
              <a:t>و</a:t>
            </a:r>
            <a:r>
              <a:rPr lang="ar-SA" dirty="0"/>
              <a:t>ا في الساحة.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التاء المتحركة </a:t>
            </a:r>
            <a:endParaRPr lang="en-US" u="sng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قرأ</a:t>
            </a:r>
            <a:r>
              <a:rPr lang="ar-SA" dirty="0">
                <a:solidFill>
                  <a:srgbClr val="FF0000"/>
                </a:solidFill>
              </a:rPr>
              <a:t>تُ</a:t>
            </a:r>
            <a:r>
              <a:rPr lang="ar-SA" dirty="0"/>
              <a:t> القصة.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النا الدالة على الفاعلين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شارك</a:t>
            </a:r>
            <a:r>
              <a:rPr lang="ar-SA" dirty="0">
                <a:solidFill>
                  <a:srgbClr val="FF0000"/>
                </a:solidFill>
              </a:rPr>
              <a:t>نا</a:t>
            </a:r>
            <a:r>
              <a:rPr lang="ar-SA" dirty="0"/>
              <a:t> في المسابقة.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ياء المخاطبة</a:t>
            </a:r>
            <a:br>
              <a:rPr lang="ar-SA" u="sng" dirty="0"/>
            </a:br>
            <a:br>
              <a:rPr lang="ar-SA" u="sng" dirty="0"/>
            </a:br>
            <a:r>
              <a:rPr lang="ar-SA" dirty="0"/>
              <a:t>انتِ تقول</a:t>
            </a:r>
            <a:r>
              <a:rPr lang="ar-SA" dirty="0">
                <a:solidFill>
                  <a:srgbClr val="FF0000"/>
                </a:solidFill>
              </a:rPr>
              <a:t>ي</a:t>
            </a:r>
            <a:r>
              <a:rPr lang="ar-SA" dirty="0"/>
              <a:t>نَ الصدق </a:t>
            </a:r>
          </a:p>
        </p:txBody>
      </p:sp>
    </p:spTree>
    <p:extLst>
      <p:ext uri="{BB962C8B-B14F-4D97-AF65-F5344CB8AC3E}">
        <p14:creationId xmlns:p14="http://schemas.microsoft.com/office/powerpoint/2010/main" val="141142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BEFED-902E-CB68-A32D-04E464D58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218051"/>
            <a:ext cx="11221065" cy="635973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/>
              <a:t>استخرج ضمير الرفع المتصل بالفعل من الجمل التالية: </a:t>
            </a:r>
          </a:p>
          <a:p>
            <a:pPr marL="0" indent="0" algn="r" rtl="1">
              <a:buNone/>
            </a:pPr>
            <a:br>
              <a:rPr lang="ar-SA" dirty="0"/>
            </a:br>
            <a:r>
              <a:rPr lang="ar-AE" dirty="0"/>
              <a:t>شاركنا في الاحتفال</a:t>
            </a:r>
          </a:p>
          <a:p>
            <a:pPr marL="0" indent="0" algn="r" rtl="1">
              <a:buNone/>
            </a:pPr>
            <a:r>
              <a:rPr lang="ar-AE" dirty="0"/>
              <a:t>«يرفع الله الذين امنوا والذين أوتوا العلم درجات»</a:t>
            </a:r>
          </a:p>
          <a:p>
            <a:pPr marL="0" indent="0" algn="r">
              <a:buNone/>
            </a:pPr>
            <a:r>
              <a:rPr lang="ar-AE" dirty="0"/>
              <a:t>كم من سفيه غاظني سفها ***  فشفيتُ نفسي منه بالحلم.</a:t>
            </a:r>
          </a:p>
          <a:p>
            <a:pPr marL="0" indent="0" algn="r">
              <a:buNone/>
            </a:pPr>
            <a:r>
              <a:rPr lang="ar-AE" dirty="0"/>
              <a:t>الحارسان وقفا امام الباب.</a:t>
            </a:r>
          </a:p>
          <a:p>
            <a:pPr marL="0" indent="0" algn="r">
              <a:buNone/>
            </a:pPr>
            <a:r>
              <a:rPr lang="ar-AE" dirty="0"/>
              <a:t>  الصحفيات ينقلنّ الخبر بشفافية.</a:t>
            </a:r>
          </a:p>
          <a:p>
            <a:pPr marL="0" indent="0" algn="r">
              <a:buNone/>
            </a:pPr>
            <a:r>
              <a:rPr lang="ar-AE" dirty="0"/>
              <a:t>  انتِ لا تقولين الحقيقة.</a:t>
            </a:r>
          </a:p>
          <a:p>
            <a:pPr marL="0" indent="0" algn="r">
              <a:buNone/>
            </a:pPr>
            <a:r>
              <a:rPr lang="ar-AE" dirty="0"/>
              <a:t>  «ربنا لا تؤاخذنا ان نسينا أو اخطأنا..»</a:t>
            </a:r>
          </a:p>
          <a:p>
            <a:pPr marL="0" indent="0" algn="r" rtl="1">
              <a:buNone/>
            </a:pPr>
            <a:br>
              <a:rPr lang="ar-AE" dirty="0"/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6800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BD0F-7A5D-1445-EC08-7EDC28BE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ضمائر النصب المتصلة </a:t>
            </a:r>
            <a:r>
              <a:rPr lang="ar-SA" dirty="0" err="1"/>
              <a:t>بالافعال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0B929-BCC1-DF92-781A-5EA62B57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ضمائر النصب المتصلة هي أربعة، وهي: </a:t>
            </a:r>
            <a:br>
              <a:rPr lang="ar-SA" dirty="0"/>
            </a:b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النا الدالة على </a:t>
            </a:r>
            <a:r>
              <a:rPr lang="ar-SA" dirty="0" err="1"/>
              <a:t>المتلكمين</a:t>
            </a:r>
            <a:br>
              <a:rPr lang="ar-SA" dirty="0"/>
            </a:br>
            <a:r>
              <a:rPr lang="ar-SA" dirty="0"/>
              <a:t>هاء الغائبة</a:t>
            </a:r>
            <a:br>
              <a:rPr lang="ar-SA" dirty="0"/>
            </a:br>
            <a:r>
              <a:rPr lang="ar-SA" dirty="0"/>
              <a:t>ياء المتكلم</a:t>
            </a:r>
            <a:br>
              <a:rPr lang="ar-SA" dirty="0"/>
            </a:br>
            <a:r>
              <a:rPr lang="ar-SA" dirty="0"/>
              <a:t>كاف المخاطب </a:t>
            </a:r>
            <a:br>
              <a:rPr lang="ar-SA" dirty="0"/>
            </a:b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تتصل ضمائر النصب </a:t>
            </a:r>
            <a:r>
              <a:rPr lang="ar-SA" dirty="0" err="1"/>
              <a:t>بالافعال</a:t>
            </a:r>
            <a:r>
              <a:rPr lang="ar-SA" dirty="0"/>
              <a:t>، وتعرب في محل نصب مفعول به. </a:t>
            </a:r>
            <a:br>
              <a:rPr lang="ar-SA" dirty="0"/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5991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1ED75-AFC3-8502-DCB1-B1B71E15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232"/>
            <a:ext cx="11019503" cy="6014731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امثلة لاتصال ضمائر النصب المتصلة مع الفعل: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 </a:t>
            </a:r>
            <a:r>
              <a:rPr lang="ar-SA" u="sng" dirty="0"/>
              <a:t>النا الدالة على المتكلمين </a:t>
            </a:r>
            <a:br>
              <a:rPr lang="ar-SA" dirty="0"/>
            </a:br>
            <a:r>
              <a:rPr lang="ar-SA" dirty="0"/>
              <a:t>   وبَخَ</a:t>
            </a:r>
            <a:r>
              <a:rPr lang="ar-SA" dirty="0">
                <a:solidFill>
                  <a:srgbClr val="FF0000"/>
                </a:solidFill>
              </a:rPr>
              <a:t>نَا</a:t>
            </a:r>
            <a:r>
              <a:rPr lang="ar-SA" dirty="0"/>
              <a:t> المُعَلِمُ </a:t>
            </a:r>
            <a:br>
              <a:rPr lang="ar-SA" dirty="0"/>
            </a:br>
            <a:r>
              <a:rPr lang="ar-SA" dirty="0"/>
              <a:t>   أقرَأ</a:t>
            </a:r>
            <a:r>
              <a:rPr lang="ar-SA" dirty="0">
                <a:solidFill>
                  <a:srgbClr val="FF0000"/>
                </a:solidFill>
              </a:rPr>
              <a:t>نا</a:t>
            </a:r>
            <a:r>
              <a:rPr lang="ar-SA" dirty="0"/>
              <a:t> المعلم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u="sng" dirty="0"/>
              <a:t>     هاء الغائبة </a:t>
            </a:r>
            <a:br>
              <a:rPr lang="ar-SA" dirty="0"/>
            </a:br>
            <a:r>
              <a:rPr lang="ar-SA" dirty="0"/>
              <a:t>    ضربَ</a:t>
            </a:r>
            <a:r>
              <a:rPr lang="ar-SA" dirty="0">
                <a:solidFill>
                  <a:srgbClr val="FF0000"/>
                </a:solidFill>
              </a:rPr>
              <a:t>هُ</a:t>
            </a:r>
            <a:r>
              <a:rPr lang="ar-SA" dirty="0"/>
              <a:t> الولدُ </a:t>
            </a:r>
            <a:br>
              <a:rPr lang="ar-SA" dirty="0"/>
            </a:br>
            <a:r>
              <a:rPr lang="ar-SA" dirty="0"/>
              <a:t>    عاتبَ</a:t>
            </a:r>
            <a:r>
              <a:rPr lang="ar-SA" dirty="0">
                <a:solidFill>
                  <a:srgbClr val="FF0000"/>
                </a:solidFill>
              </a:rPr>
              <a:t>هُ</a:t>
            </a:r>
            <a:r>
              <a:rPr lang="ar-SA" dirty="0"/>
              <a:t> والدهُ </a:t>
            </a:r>
            <a:br>
              <a:rPr lang="ar-SA" dirty="0"/>
            </a:br>
            <a:br>
              <a:rPr lang="ar-SA" dirty="0"/>
            </a:br>
            <a:r>
              <a:rPr lang="ar-SA" u="sng" dirty="0"/>
              <a:t>ياء </a:t>
            </a:r>
            <a:r>
              <a:rPr lang="ar-SA" u="sng" dirty="0" err="1"/>
              <a:t>المتلكم</a:t>
            </a:r>
            <a:br>
              <a:rPr lang="ar-SA" dirty="0"/>
            </a:br>
            <a:r>
              <a:rPr lang="ar-SA" dirty="0"/>
              <a:t>اهدان</a:t>
            </a:r>
            <a:r>
              <a:rPr lang="ar-SA" dirty="0">
                <a:solidFill>
                  <a:srgbClr val="FF0000"/>
                </a:solidFill>
              </a:rPr>
              <a:t>ي</a:t>
            </a:r>
            <a:r>
              <a:rPr lang="ar-SA" dirty="0"/>
              <a:t> صديقي هديةً </a:t>
            </a:r>
            <a:br>
              <a:rPr lang="ar-SA" dirty="0"/>
            </a:br>
            <a:br>
              <a:rPr lang="ar-SA" dirty="0"/>
            </a:br>
            <a:r>
              <a:rPr lang="ar-SA" u="sng" dirty="0"/>
              <a:t>كاف المخاطب</a:t>
            </a:r>
            <a:br>
              <a:rPr lang="ar-SA" dirty="0"/>
            </a:br>
            <a:r>
              <a:rPr lang="ar-SA" dirty="0"/>
              <a:t>تركو</a:t>
            </a:r>
            <a:r>
              <a:rPr lang="ar-SA" dirty="0">
                <a:solidFill>
                  <a:srgbClr val="FF0000"/>
                </a:solidFill>
              </a:rPr>
              <a:t>كَ</a:t>
            </a:r>
            <a:r>
              <a:rPr lang="ar-SA" dirty="0"/>
              <a:t> الاصحاب</a:t>
            </a:r>
            <a:br>
              <a:rPr lang="ar-SA" dirty="0"/>
            </a:br>
            <a:br>
              <a:rPr lang="ar-SA" dirty="0"/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18319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9A16-BAC4-4284-200A-8938868AF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"/>
            <a:ext cx="11122742" cy="6044228"/>
          </a:xfrm>
        </p:spPr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حدد ضمير النصب المتصل في الجمل التالية: </a:t>
            </a:r>
            <a:br>
              <a:rPr lang="ar-SA" dirty="0"/>
            </a:br>
            <a:r>
              <a:rPr lang="ar-SA" dirty="0"/>
              <a:t>اسمعني يا رجل </a:t>
            </a:r>
            <a:br>
              <a:rPr lang="ar-SA" dirty="0"/>
            </a:br>
            <a:r>
              <a:rPr lang="ar-SA" dirty="0"/>
              <a:t>كلمني بلطف </a:t>
            </a:r>
            <a:br>
              <a:rPr lang="ar-SA" dirty="0"/>
            </a:br>
            <a:r>
              <a:rPr lang="ar-SA" dirty="0"/>
              <a:t>يؤلمهُ الوضع</a:t>
            </a:r>
            <a:br>
              <a:rPr lang="ar-SA" dirty="0"/>
            </a:br>
            <a:r>
              <a:rPr lang="ar-SA" dirty="0"/>
              <a:t>يسعدونك بكلامهم </a:t>
            </a:r>
            <a:br>
              <a:rPr lang="ar-SA" dirty="0"/>
            </a:br>
            <a:r>
              <a:rPr lang="ar-SA" dirty="0"/>
              <a:t>لا يسمعوننا </a:t>
            </a:r>
            <a:br>
              <a:rPr lang="ar-SA" dirty="0"/>
            </a:br>
            <a:br>
              <a:rPr lang="ar-SA" dirty="0"/>
            </a:br>
            <a:br>
              <a:rPr lang="ar-SA" dirty="0"/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8182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DD68-AF6A-A0BE-E61F-5FBB06F05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ضمائر الجر المتصلة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42862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3638C-2304-A9FF-8774-86E5E74F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ضمائر الجر المتصلة هي: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AED26-E611-88F9-88D4-ED5054FB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AutoNum type="arabicParenR"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١) كاف المخاطب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٢) يا المتكلم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٣) </a:t>
            </a:r>
            <a:r>
              <a:rPr lang="ar-SA" dirty="0" err="1"/>
              <a:t>نا</a:t>
            </a:r>
            <a:r>
              <a:rPr lang="ar-SA" dirty="0"/>
              <a:t> المتكلمين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٤)هاء الغائب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9554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60D5-003D-9BA3-4F35-C0C7CADB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تتصل ضمائر الجر ( ياء المتكلم، كاف المخاطب، </a:t>
            </a:r>
            <a:r>
              <a:rPr lang="ar-SA" dirty="0" err="1"/>
              <a:t>نا</a:t>
            </a:r>
            <a:r>
              <a:rPr lang="ar-SA" dirty="0"/>
              <a:t> المتكلمين، هاء الغائب) بحروف الجر: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9A1EB-3F57-43AA-0735-ECF3399E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وحروف الجر هي: </a:t>
            </a:r>
            <a:br>
              <a:rPr lang="ar-SA" dirty="0"/>
            </a:br>
            <a:r>
              <a:rPr lang="ar-SA" dirty="0"/>
              <a:t>من، الى، عن، على، في، الباء، الكاف، واللام.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امثلة: </a:t>
            </a:r>
            <a:br>
              <a:rPr lang="ar-SA" dirty="0"/>
            </a:br>
            <a:r>
              <a:rPr lang="ar-SA" dirty="0"/>
              <a:t>أرْسَلَ </a:t>
            </a:r>
            <a:r>
              <a:rPr lang="ar-SA" dirty="0">
                <a:solidFill>
                  <a:srgbClr val="00B0F0"/>
                </a:solidFill>
              </a:rPr>
              <a:t>ِل</a:t>
            </a:r>
            <a:r>
              <a:rPr lang="ar-SA" dirty="0">
                <a:solidFill>
                  <a:srgbClr val="FF0000"/>
                </a:solidFill>
              </a:rPr>
              <a:t>ي</a:t>
            </a:r>
            <a:r>
              <a:rPr lang="ar-SA" dirty="0"/>
              <a:t> رِسَالَةً</a:t>
            </a:r>
            <a:br>
              <a:rPr lang="ar-SA" dirty="0"/>
            </a:br>
            <a:r>
              <a:rPr lang="ar-SA" dirty="0"/>
              <a:t>لقد سَألتُ </a:t>
            </a:r>
            <a:r>
              <a:rPr lang="ar-SA" dirty="0">
                <a:solidFill>
                  <a:srgbClr val="00B0F0"/>
                </a:solidFill>
              </a:rPr>
              <a:t>عَن</a:t>
            </a:r>
            <a:r>
              <a:rPr lang="ar-SA" dirty="0">
                <a:solidFill>
                  <a:srgbClr val="FF0000"/>
                </a:solidFill>
              </a:rPr>
              <a:t>كَ</a:t>
            </a:r>
            <a:r>
              <a:rPr lang="ar-SA" dirty="0"/>
              <a:t> </a:t>
            </a:r>
            <a:br>
              <a:rPr lang="ar-SA" dirty="0"/>
            </a:br>
            <a:r>
              <a:rPr lang="ar-SA" b="0" i="0" dirty="0">
                <a:solidFill>
                  <a:srgbClr val="333333"/>
                </a:solidFill>
                <a:effectLst/>
                <a:latin typeface="Droid-Naskh-Regular"/>
              </a:rPr>
              <a:t>كتابه مهم </a:t>
            </a:r>
            <a:r>
              <a:rPr lang="ar-SA" b="0" i="0" dirty="0">
                <a:solidFill>
                  <a:srgbClr val="00B0F0"/>
                </a:solidFill>
                <a:effectLst/>
                <a:latin typeface="Droid-Naskh-Regular"/>
              </a:rPr>
              <a:t>ل</a:t>
            </a:r>
            <a:r>
              <a:rPr lang="ar-SA" b="0" i="0" dirty="0">
                <a:solidFill>
                  <a:srgbClr val="FF0000"/>
                </a:solidFill>
                <a:effectLst/>
                <a:latin typeface="Droid-Naskh-Regular"/>
              </a:rPr>
              <a:t>ه</a:t>
            </a:r>
            <a:br>
              <a:rPr lang="ar-SA" b="0" i="0" dirty="0">
                <a:solidFill>
                  <a:srgbClr val="FF0000"/>
                </a:solidFill>
                <a:effectLst/>
                <a:latin typeface="Droid-Naskh-Regular"/>
              </a:rPr>
            </a:br>
            <a:r>
              <a:rPr lang="ar-SA" b="0" i="0" dirty="0">
                <a:effectLst/>
                <a:latin typeface="Droid-Naskh-Regular"/>
              </a:rPr>
              <a:t>أخذ </a:t>
            </a:r>
            <a:r>
              <a:rPr lang="ar-SA" b="0" i="0" dirty="0">
                <a:solidFill>
                  <a:srgbClr val="00B0F0"/>
                </a:solidFill>
                <a:effectLst/>
                <a:latin typeface="Droid-Naskh-Regular"/>
              </a:rPr>
              <a:t>من</a:t>
            </a:r>
            <a:r>
              <a:rPr lang="ar-SA" b="0" i="0" dirty="0">
                <a:solidFill>
                  <a:srgbClr val="FF0000"/>
                </a:solidFill>
                <a:effectLst/>
                <a:latin typeface="Droid-Naskh-Regular"/>
              </a:rPr>
              <a:t>ها</a:t>
            </a:r>
            <a:endParaRPr lang="ar-SA" dirty="0">
              <a:solidFill>
                <a:srgbClr val="FF0000"/>
              </a:solidFill>
              <a:latin typeface="Droid-Naskh-Regular"/>
            </a:endParaRP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br>
              <a:rPr lang="ar-SA" dirty="0"/>
            </a:br>
            <a:r>
              <a:rPr lang="ar-SA" dirty="0"/>
              <a:t> - نلاحظ في هذه الامثلة انّ ضمائر الجر المتصلة اتصلت بحروف الجر</a:t>
            </a:r>
            <a:br>
              <a:rPr lang="ar-SA" dirty="0"/>
            </a:br>
            <a:r>
              <a:rPr lang="ar-SA" dirty="0"/>
              <a:t>ويكون اعرابها: ضمير متصلة في محل جر اسم مجرور</a:t>
            </a:r>
            <a:br>
              <a:rPr lang="ar-SA" dirty="0"/>
            </a:b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990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451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Droid Arabic Naskh</vt:lpstr>
      <vt:lpstr>Droid-Naskh-Regular</vt:lpstr>
      <vt:lpstr>Office Theme</vt:lpstr>
      <vt:lpstr>ضمائر الرفع المتصلة بالافعال</vt:lpstr>
      <vt:lpstr>PowerPoint Presentation</vt:lpstr>
      <vt:lpstr>PowerPoint Presentation</vt:lpstr>
      <vt:lpstr>ضمائر النصب المتصلة بالافعال</vt:lpstr>
      <vt:lpstr>PowerPoint Presentation</vt:lpstr>
      <vt:lpstr>PowerPoint Presentation</vt:lpstr>
      <vt:lpstr>ضمائر الجر المتصلة </vt:lpstr>
      <vt:lpstr>ضمائر الجر المتصلة هي: </vt:lpstr>
      <vt:lpstr>تتصل ضمائر الجر ( ياء المتكلم، كاف المخاطب، نا المتكلمين، هاء الغائب) بحروف الجر:</vt:lpstr>
      <vt:lpstr>ضمائر الجر المتصلة بالاسماء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ضمائر الجر المتصلة </dc:title>
  <dc:creator>האני אלעטאר</dc:creator>
  <cp:lastModifiedBy>האני אלעטאר</cp:lastModifiedBy>
  <cp:revision>5</cp:revision>
  <dcterms:created xsi:type="dcterms:W3CDTF">2023-10-02T18:14:05Z</dcterms:created>
  <dcterms:modified xsi:type="dcterms:W3CDTF">2023-10-15T23:51:13Z</dcterms:modified>
</cp:coreProperties>
</file>