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1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27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7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4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6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2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38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973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30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84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113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1876-B8CF-4E03-8A4F-252DC9518290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62B9-8264-4C61-BC8F-9889C0D3C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2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حساب طاقة الارتفاع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921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txBody>
          <a:bodyPr/>
          <a:lstStyle/>
          <a:p>
            <a:r>
              <a:rPr lang="ar-SA" dirty="0" smtClean="0"/>
              <a:t>قانون حفظ الطاقة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2971800"/>
          </a:xfrm>
        </p:spPr>
        <p:txBody>
          <a:bodyPr/>
          <a:lstStyle/>
          <a:p>
            <a:pPr algn="r"/>
            <a:r>
              <a:rPr lang="ar-SA" dirty="0" smtClean="0"/>
              <a:t>الطاقة في نظام معزول ( مغلق ) يمكن ان تتحول من نوع الى آخر ويمكن ان تنتقل من جسم الى آخر ، الا ان الطاقة الاجمالية تبقى ثابتة 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965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تتاثر</a:t>
            </a:r>
            <a:r>
              <a:rPr lang="ar-SA" dirty="0" smtClean="0"/>
              <a:t> طاقة الارتفاع بعاملين : </a:t>
            </a:r>
          </a:p>
          <a:p>
            <a:r>
              <a:rPr lang="ar-SA" dirty="0" smtClean="0"/>
              <a:t>1: ارتفاع الجسم عن المستوى المرجعي بعلاقة طردية  ، أي كلما كان الجسم مرتفع اكثر عن المستوى المرجعي تكون طاقة ارتفاعه اكبر والعكس صحيح .</a:t>
            </a:r>
          </a:p>
          <a:p>
            <a:r>
              <a:rPr lang="ar-SA" dirty="0" smtClean="0"/>
              <a:t>2:  تتأثر وزن الجسم بعلاقة طردية ، أي كلما زاد وزن الجسم زادت طاقة لارتفاعه والعكس صحيح .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2919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قانون حساب طاقة الارتفاع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E</a:t>
            </a:r>
            <a:r>
              <a:rPr lang="en-US" sz="1600" dirty="0" smtClean="0"/>
              <a:t>h</a:t>
            </a:r>
            <a:r>
              <a:rPr lang="en-US" dirty="0" smtClean="0"/>
              <a:t>=W*h</a:t>
            </a:r>
          </a:p>
          <a:p>
            <a:r>
              <a:rPr lang="ar-SA" dirty="0" smtClean="0"/>
              <a:t>طاقة الارتفاع  </a:t>
            </a:r>
            <a:r>
              <a:rPr lang="en-US" dirty="0" smtClean="0"/>
              <a:t>E</a:t>
            </a:r>
            <a:r>
              <a:rPr lang="en-US" sz="1400" dirty="0" smtClean="0"/>
              <a:t>h</a:t>
            </a:r>
            <a:r>
              <a:rPr lang="he-IL" sz="1400" dirty="0" smtClean="0"/>
              <a:t> </a:t>
            </a:r>
            <a:r>
              <a:rPr lang="he-IL" dirty="0"/>
              <a:t> </a:t>
            </a:r>
            <a:r>
              <a:rPr lang="ar-SA" dirty="0" smtClean="0"/>
              <a:t>تقاس بوحدات جول</a:t>
            </a:r>
            <a:endParaRPr lang="en-US" dirty="0"/>
          </a:p>
          <a:p>
            <a:r>
              <a:rPr lang="ar-SA" dirty="0" smtClean="0"/>
              <a:t>الوزن هو </a:t>
            </a:r>
            <a:r>
              <a:rPr lang="en-US" dirty="0" smtClean="0"/>
              <a:t>W</a:t>
            </a:r>
            <a:r>
              <a:rPr lang="ar-SA" dirty="0" smtClean="0"/>
              <a:t> تقاس بوحدات نيوتن </a:t>
            </a:r>
            <a:r>
              <a:rPr lang="en-US" dirty="0" smtClean="0"/>
              <a:t>N</a:t>
            </a:r>
          </a:p>
          <a:p>
            <a:r>
              <a:rPr lang="ar-SA" dirty="0" smtClean="0"/>
              <a:t>الارتفاع هو </a:t>
            </a:r>
            <a:r>
              <a:rPr lang="en-US" dirty="0" smtClean="0"/>
              <a:t>h</a:t>
            </a:r>
            <a:r>
              <a:rPr lang="ar-SA" dirty="0" smtClean="0"/>
              <a:t> تقاس بوحدات المتر </a:t>
            </a:r>
            <a:r>
              <a:rPr lang="ar-SA" dirty="0" smtClean="0"/>
              <a:t>.</a:t>
            </a:r>
          </a:p>
          <a:p>
            <a:r>
              <a:rPr lang="ar-SA" dirty="0" smtClean="0"/>
              <a:t>جسم </a:t>
            </a:r>
            <a:r>
              <a:rPr lang="ar-SA" dirty="0" smtClean="0">
                <a:solidFill>
                  <a:srgbClr val="FF0000"/>
                </a:solidFill>
              </a:rPr>
              <a:t>وزنه 2 نيوتن </a:t>
            </a:r>
            <a:r>
              <a:rPr lang="ar-SA" dirty="0" smtClean="0"/>
              <a:t>وموجود على </a:t>
            </a:r>
            <a:r>
              <a:rPr lang="ar-SA" dirty="0" smtClean="0">
                <a:solidFill>
                  <a:srgbClr val="FF0000"/>
                </a:solidFill>
              </a:rPr>
              <a:t>ارتفاع 4 متر </a:t>
            </a:r>
            <a:r>
              <a:rPr lang="ar-SA" dirty="0" smtClean="0"/>
              <a:t>، احسب طاقة ارتفاع هذا الجسم ؟ </a:t>
            </a:r>
          </a:p>
          <a:p>
            <a:r>
              <a:rPr lang="ar-SA" dirty="0" smtClean="0"/>
              <a:t>2*4= 8 جول .</a:t>
            </a:r>
          </a:p>
          <a:p>
            <a:r>
              <a:rPr lang="ar-SA" dirty="0" smtClean="0"/>
              <a:t>كتلة جسم معين 25 كغم وهو متواجد على كوكب الأرض وموضوع على رف ارتفاعه 5 متر . احسب طاقة ارتفاع هذا الجسم ؟ </a:t>
            </a:r>
          </a:p>
          <a:p>
            <a:r>
              <a:rPr lang="en-US" dirty="0" smtClean="0"/>
              <a:t>W= </a:t>
            </a:r>
            <a:r>
              <a:rPr lang="en-US" dirty="0"/>
              <a:t> </a:t>
            </a:r>
            <a:r>
              <a:rPr lang="en-US" dirty="0" smtClean="0"/>
              <a:t>25*10= 250 N</a:t>
            </a:r>
          </a:p>
          <a:p>
            <a:r>
              <a:rPr lang="en-US" dirty="0" smtClean="0"/>
              <a:t>Eh = 250*5=1250 j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81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مراجعة لقانون الوزن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W=m*g</a:t>
            </a:r>
          </a:p>
          <a:p>
            <a:r>
              <a:rPr lang="ar-SA" dirty="0" smtClean="0"/>
              <a:t>الكتلة يرمز لها </a:t>
            </a:r>
            <a:r>
              <a:rPr lang="en-US" dirty="0" smtClean="0"/>
              <a:t>m</a:t>
            </a:r>
          </a:p>
          <a:p>
            <a:r>
              <a:rPr lang="ar-SA" dirty="0" smtClean="0"/>
              <a:t>قوة الجاذبية يرمز لها </a:t>
            </a:r>
            <a:r>
              <a:rPr lang="en-US" dirty="0" smtClean="0"/>
              <a:t>g</a:t>
            </a:r>
          </a:p>
          <a:p>
            <a:r>
              <a:rPr lang="ar-SA" dirty="0" smtClean="0"/>
              <a:t>كل كوكب تختلف قوة جاذبيته عن الآخر </a:t>
            </a:r>
          </a:p>
          <a:p>
            <a:r>
              <a:rPr lang="ar-SA" dirty="0" smtClean="0"/>
              <a:t>مثال قوة جاذبية الكرة الأرضية هي 10 والقمر سدس قوة جاذبية الأرض 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5409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الوحدة جول </a:t>
            </a:r>
            <a:r>
              <a:rPr lang="en-US" dirty="0" smtClean="0"/>
              <a:t>joule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33575"/>
          </a:xfrm>
        </p:spPr>
        <p:txBody>
          <a:bodyPr/>
          <a:lstStyle/>
          <a:p>
            <a:r>
              <a:rPr lang="ar-SA" dirty="0" smtClean="0"/>
              <a:t>1 جول هو طاقة الارتفاع لجسم وزنه 1نيوتن وموجود على ارتفاع واحد متر فوق المستوى المرجعي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448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ممكن دمج القانونين معا 	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sz="1800" dirty="0" smtClean="0"/>
              <a:t>h</a:t>
            </a:r>
            <a:r>
              <a:rPr lang="en-US" dirty="0" smtClean="0"/>
              <a:t>=W*h</a:t>
            </a:r>
            <a:endParaRPr lang="he-IL" dirty="0" smtClean="0"/>
          </a:p>
          <a:p>
            <a:r>
              <a:rPr lang="en-US" dirty="0" smtClean="0"/>
              <a:t>W=m*g</a:t>
            </a:r>
          </a:p>
          <a:p>
            <a:r>
              <a:rPr lang="en-US" dirty="0" smtClean="0"/>
              <a:t>E</a:t>
            </a:r>
            <a:r>
              <a:rPr lang="en-US" sz="1600" dirty="0" smtClean="0"/>
              <a:t>h</a:t>
            </a:r>
            <a:r>
              <a:rPr lang="en-US" dirty="0" smtClean="0"/>
              <a:t>= m*g*h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0856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1237"/>
          </a:xfrm>
        </p:spPr>
        <p:txBody>
          <a:bodyPr/>
          <a:lstStyle/>
          <a:p>
            <a:r>
              <a:rPr lang="ar-SA" dirty="0" smtClean="0"/>
              <a:t>التغير في طاقة الارتفاع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133600"/>
            <a:ext cx="9144000" cy="3746500"/>
          </a:xfrm>
        </p:spPr>
        <p:txBody>
          <a:bodyPr>
            <a:normAutofit/>
          </a:bodyPr>
          <a:lstStyle/>
          <a:p>
            <a:pPr marL="342900" indent="-342900" algn="r">
              <a:buFontTx/>
              <a:buChar char="-"/>
            </a:pPr>
            <a:r>
              <a:rPr lang="ar-SA" dirty="0" smtClean="0"/>
              <a:t>التغير في طاقة الارتفاع هو انتقال جسم من ارتفاع معين الى ارتفاع آخر </a:t>
            </a:r>
          </a:p>
          <a:p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Δ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Eh= W*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Δ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   </a:t>
            </a:r>
          </a:p>
          <a:p>
            <a:r>
              <a:rPr lang="en-US" dirty="0" smtClean="0"/>
              <a:t>       </a:t>
            </a:r>
            <a:endParaRPr lang="he-IL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Δ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h= h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–h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endParaRPr lang="he-IL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dirty="0" smtClean="0"/>
              <a:t>      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Δ</a:t>
            </a:r>
            <a:r>
              <a:rPr lang="he-IL" dirty="0" smtClean="0"/>
              <a:t> : </a:t>
            </a:r>
            <a:r>
              <a:rPr lang="en-US" dirty="0" smtClean="0"/>
              <a:t> </a:t>
            </a:r>
            <a:r>
              <a:rPr lang="ar-SA" dirty="0" smtClean="0"/>
              <a:t>رمز المثلث هو حرف يوناني واسمه دلتا ويشير الى الفرق .</a:t>
            </a:r>
          </a:p>
          <a:p>
            <a:pPr algn="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1200" dirty="0" smtClean="0"/>
              <a:t> </a:t>
            </a:r>
            <a:r>
              <a:rPr lang="ar-SA" dirty="0" smtClean="0"/>
              <a:t>: هو الارتفاع الابعد عن المستوى المرجعي .</a:t>
            </a:r>
          </a:p>
          <a:p>
            <a:pPr algn="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he-IL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e-IL" dirty="0" smtClean="0"/>
              <a:t>: </a:t>
            </a:r>
            <a:r>
              <a:rPr lang="ar-SA" dirty="0" smtClean="0"/>
              <a:t>هو الارتفاع الأقرب للمستوى المرجعي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721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9837"/>
          </a:xfrm>
        </p:spPr>
        <p:txBody>
          <a:bodyPr/>
          <a:lstStyle/>
          <a:p>
            <a:r>
              <a:rPr lang="ar-SA" dirty="0" smtClean="0"/>
              <a:t>مثال للتغير في طاقة الارتفاع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>
            <a:normAutofit/>
          </a:bodyPr>
          <a:lstStyle/>
          <a:p>
            <a:pPr marL="342900" indent="-342900" algn="r">
              <a:buFontTx/>
              <a:buChar char="-"/>
            </a:pPr>
            <a:r>
              <a:rPr lang="ar-SA" dirty="0" smtClean="0"/>
              <a:t>يسقط حجر وزنه 2 نيوتن </a:t>
            </a:r>
            <a:r>
              <a:rPr lang="en-US" dirty="0" smtClean="0"/>
              <a:t>N </a:t>
            </a:r>
            <a:r>
              <a:rPr lang="ar-SA" dirty="0" smtClean="0"/>
              <a:t> عن ارتفاع ثلاثة امتار الى ارتفاع 1 متر فوق الأرض      ( المستوى المرجعي ) .</a:t>
            </a:r>
          </a:p>
          <a:p>
            <a:pPr marL="342900" indent="-342900" algn="r">
              <a:buFontTx/>
              <a:buChar char="-"/>
            </a:pPr>
            <a:r>
              <a:rPr lang="ar-SA" dirty="0" smtClean="0"/>
              <a:t>احسب التغير في طاقة الارتفاع ؟</a:t>
            </a:r>
          </a:p>
          <a:p>
            <a:pPr marL="342900" indent="-342900" algn="r">
              <a:buFontTx/>
              <a:buChar char="-"/>
            </a:pPr>
            <a:endParaRPr lang="ar-SA" dirty="0" smtClean="0"/>
          </a:p>
          <a:p>
            <a:pPr marL="342900" indent="-342900" algn="r">
              <a:buFontTx/>
              <a:buChar char="-"/>
            </a:pPr>
            <a:r>
              <a:rPr lang="el-GR" dirty="0" smtClean="0"/>
              <a:t>Δ</a:t>
            </a:r>
            <a:r>
              <a:rPr lang="en-US" dirty="0" smtClean="0"/>
              <a:t>Eh= 2*(3-1)</a:t>
            </a:r>
          </a:p>
          <a:p>
            <a:pPr marL="342900" indent="-342900" algn="r">
              <a:buFontTx/>
              <a:buChar char="-"/>
            </a:pPr>
            <a:r>
              <a:rPr lang="en-US" dirty="0" smtClean="0"/>
              <a:t>2*(2)= 4j</a:t>
            </a:r>
            <a:endParaRPr lang="el-GR" dirty="0"/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13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5837"/>
          </a:xfrm>
        </p:spPr>
        <p:txBody>
          <a:bodyPr/>
          <a:lstStyle/>
          <a:p>
            <a:r>
              <a:rPr lang="ar-SA" dirty="0" smtClean="0"/>
              <a:t>تحول طاقة الارتفاع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273300"/>
            <a:ext cx="9144000" cy="2984500"/>
          </a:xfrm>
        </p:spPr>
        <p:txBody>
          <a:bodyPr/>
          <a:lstStyle/>
          <a:p>
            <a:pPr algn="r"/>
            <a:r>
              <a:rPr lang="ar-SA" dirty="0" smtClean="0"/>
              <a:t>- حين سقوط جسم نحو الأسفل ، فان طاقة الارتفاع تقل وتلازمه طاقة حركة.</a:t>
            </a:r>
          </a:p>
          <a:p>
            <a:pPr marL="342900" indent="-342900" algn="r">
              <a:buFontTx/>
              <a:buChar char="-"/>
            </a:pPr>
            <a:r>
              <a:rPr lang="ar-SA" dirty="0" smtClean="0"/>
              <a:t>طاقة ارتفاع الجسم الساقط تتحول الى طلاقة حركة.</a:t>
            </a:r>
          </a:p>
          <a:p>
            <a:pPr marL="342900" indent="-342900" algn="r">
              <a:buFontTx/>
              <a:buChar char="-"/>
            </a:pPr>
            <a:r>
              <a:rPr lang="ar-SA" dirty="0" smtClean="0"/>
              <a:t>وهذا يسمى بحاصل جمع طاقة ارتفاع جسم مع طاقة حركته بالطاقة الميكانيكية .</a:t>
            </a:r>
          </a:p>
          <a:p>
            <a:pPr marL="342900" indent="-342900" algn="r">
              <a:buFontTx/>
              <a:buChar char="-"/>
            </a:pPr>
            <a:r>
              <a:rPr lang="ar-SA" b="1" dirty="0" smtClean="0">
                <a:solidFill>
                  <a:srgbClr val="FF0000"/>
                </a:solidFill>
              </a:rPr>
              <a:t>الطاقة الميكانيكية </a:t>
            </a:r>
            <a:r>
              <a:rPr lang="ar-SA" dirty="0" smtClean="0"/>
              <a:t>:  هي مجموع طاقة الارتفاع وطاقة الحركة لجسم ما .</a:t>
            </a:r>
          </a:p>
          <a:p>
            <a:pPr marL="342900" indent="-342900" algn="r">
              <a:buFontTx/>
              <a:buChar char="-"/>
            </a:pPr>
            <a:r>
              <a:rPr lang="ar-SA" dirty="0" smtClean="0"/>
              <a:t>وبعدها تتحول الطاقة الميكانيكية الى طاقة حرارة . </a:t>
            </a:r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750231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391</Words>
  <Application>Microsoft Office PowerPoint</Application>
  <PresentationFormat>מסך רחב</PresentationFormat>
  <Paragraphs>49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حساب طاقة الارتفاع </vt:lpstr>
      <vt:lpstr>מצגת של PowerPoint</vt:lpstr>
      <vt:lpstr>قانون حساب طاقة الارتفاع </vt:lpstr>
      <vt:lpstr>مراجعة لقانون الوزن </vt:lpstr>
      <vt:lpstr>الوحدة جول joule</vt:lpstr>
      <vt:lpstr>ممكن دمج القانونين معا  </vt:lpstr>
      <vt:lpstr>التغير في طاقة الارتفاع </vt:lpstr>
      <vt:lpstr>مثال للتغير في طاقة الارتفاع </vt:lpstr>
      <vt:lpstr>تحول طاقة الارتفاع </vt:lpstr>
      <vt:lpstr>قانون حفظ الطاقة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 طاقة الارتفاع</dc:title>
  <dc:creator>a</dc:creator>
  <cp:lastModifiedBy>a</cp:lastModifiedBy>
  <cp:revision>14</cp:revision>
  <dcterms:created xsi:type="dcterms:W3CDTF">2021-01-18T07:25:10Z</dcterms:created>
  <dcterms:modified xsi:type="dcterms:W3CDTF">2021-02-01T08:54:57Z</dcterms:modified>
</cp:coreProperties>
</file>