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8" r:id="rId1"/>
  </p:sldMasterIdLst>
  <p:notesMasterIdLst>
    <p:notesMasterId r:id="rId14"/>
  </p:notesMasterIdLst>
  <p:handoutMasterIdLst>
    <p:handoutMasterId r:id="rId15"/>
  </p:handoutMasterIdLst>
  <p:sldIdLst>
    <p:sldId id="257" r:id="rId2"/>
    <p:sldId id="258" r:id="rId3"/>
    <p:sldId id="259" r:id="rId4"/>
    <p:sldId id="262" r:id="rId5"/>
    <p:sldId id="268" r:id="rId6"/>
    <p:sldId id="263" r:id="rId7"/>
    <p:sldId id="269" r:id="rId8"/>
    <p:sldId id="260" r:id="rId9"/>
    <p:sldId id="270" r:id="rId10"/>
    <p:sldId id="272" r:id="rId11"/>
    <p:sldId id="274" r:id="rId12"/>
    <p:sldId id="271" r:id="rId13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000066"/>
    <a:srgbClr val="FF3300"/>
    <a:srgbClr val="33CCCC"/>
    <a:srgbClr val="003366"/>
    <a:srgbClr val="660066"/>
    <a:srgbClr val="FF00FF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40" d="100"/>
          <a:sy n="40" d="100"/>
        </p:scale>
        <p:origin x="-11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1218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theme" Target="theme/theme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viewProps" Target="viewProps.xml" /><Relationship Id="rId2" Type="http://schemas.openxmlformats.org/officeDocument/2006/relationships/slide" Target="slides/slide1.xml" /><Relationship Id="rId16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handoutMaster" Target="handoutMasters/handoutMaster1.xml" /><Relationship Id="rId10" Type="http://schemas.openxmlformats.org/officeDocument/2006/relationships/slide" Target="slides/slide9.xml" /><Relationship Id="rId19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notesMaster" Target="notesMasters/notesMaster1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>
            <a:extLst>
              <a:ext uri="{FF2B5EF4-FFF2-40B4-BE49-F238E27FC236}">
                <a16:creationId xmlns:a16="http://schemas.microsoft.com/office/drawing/2014/main" id="{BBA31101-7E2C-4BD4-84F9-1918455696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57EC7542-8E81-4586-82B1-5BECA5CBCC3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051F582-6776-4D23-B709-27B7B96C360B}" type="datetimeFigureOut">
              <a:rPr lang="he-IL"/>
              <a:pPr>
                <a:defRPr/>
              </a:pPr>
              <a:t>כ"ט/אדר/תש"ף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F0747184-CB22-4FCD-909C-585D5D628C6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BA188294-F337-4A81-8841-CB96DFB97A2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fld id="{7D6B5E99-0F5E-469C-AA45-87CF2DDC69BB}" type="slidenum">
              <a:rPr lang="he-IL" altLang="en-US"/>
              <a:pPr/>
              <a:t>‹#›</a:t>
            </a:fld>
            <a:endParaRPr lang="he-IL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883C027F-62C6-4CD5-939D-6C3F936BF98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80536C46-65DB-4650-8674-C0E983F14354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DF4CB492-FE9C-41BD-943F-DD780FB13FD0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61" name="Rectangle 5">
            <a:extLst>
              <a:ext uri="{FF2B5EF4-FFF2-40B4-BE49-F238E27FC236}">
                <a16:creationId xmlns:a16="http://schemas.microsoft.com/office/drawing/2014/main" id="{03A92832-3CD5-4D92-8F0B-8D26E456403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noProof="0"/>
              <a:t>לחץ כדי לערוך סגנונות טקסט של תבנית בסיס</a:t>
            </a:r>
          </a:p>
          <a:p>
            <a:pPr lvl="1"/>
            <a:r>
              <a:rPr lang="he-IL" noProof="0"/>
              <a:t>רמה שנייה</a:t>
            </a:r>
          </a:p>
          <a:p>
            <a:pPr lvl="2"/>
            <a:r>
              <a:rPr lang="he-IL" noProof="0"/>
              <a:t>רמה שלישית</a:t>
            </a:r>
          </a:p>
          <a:p>
            <a:pPr lvl="3"/>
            <a:r>
              <a:rPr lang="he-IL" noProof="0"/>
              <a:t>רמה רביעית</a:t>
            </a:r>
          </a:p>
          <a:p>
            <a:pPr lvl="4"/>
            <a:r>
              <a:rPr lang="he-IL" noProof="0"/>
              <a:t>רמה חמישית</a:t>
            </a:r>
          </a:p>
        </p:txBody>
      </p:sp>
      <p:sp>
        <p:nvSpPr>
          <p:cNvPr id="19462" name="Rectangle 6">
            <a:extLst>
              <a:ext uri="{FF2B5EF4-FFF2-40B4-BE49-F238E27FC236}">
                <a16:creationId xmlns:a16="http://schemas.microsoft.com/office/drawing/2014/main" id="{86F3C978-89CE-440F-BCEA-F1D2AB73C540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3" name="Rectangle 7">
            <a:extLst>
              <a:ext uri="{FF2B5EF4-FFF2-40B4-BE49-F238E27FC236}">
                <a16:creationId xmlns:a16="http://schemas.microsoft.com/office/drawing/2014/main" id="{1DE1E2CC-F41C-481B-A6ED-C685DDD8985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fld id="{75C1631D-3756-4AF0-AE3E-131DE3F603C2}" type="slidenum">
              <a:rPr lang="he-IL" altLang="en-US"/>
              <a:pPr/>
              <a:t>‹#›</a:t>
            </a:fld>
            <a:r>
              <a:rPr lang="he-IL" altLang="en-US" sz="1600"/>
              <a:t>ערך : זאב יינ</a:t>
            </a:r>
            <a:endParaRPr lang="en-US" altLang="en-US" sz="16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5CFC4FDB-A480-45E0-9707-A6A1556BED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FCBB7A55-E08D-4AF1-A098-7720BE8794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88" name="מציין מיקום של כותרת תחתונה 7">
            <a:extLst>
              <a:ext uri="{FF2B5EF4-FFF2-40B4-BE49-F238E27FC236}">
                <a16:creationId xmlns:a16="http://schemas.microsoft.com/office/drawing/2014/main" id="{33FEF57F-97D3-4FE6-A71A-0156C1C52DE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מציין מיקום של תמונת שקופית 1">
            <a:extLst>
              <a:ext uri="{FF2B5EF4-FFF2-40B4-BE49-F238E27FC236}">
                <a16:creationId xmlns:a16="http://schemas.microsoft.com/office/drawing/2014/main" id="{9A5B486E-23B0-41A6-A0DD-17006050301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מציין מיקום של הערות 2">
            <a:extLst>
              <a:ext uri="{FF2B5EF4-FFF2-40B4-BE49-F238E27FC236}">
                <a16:creationId xmlns:a16="http://schemas.microsoft.com/office/drawing/2014/main" id="{F372DB17-E1DB-432C-8FBD-6708B9895C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2" name="מציין מיקום של כותרת תחתונה 4">
            <a:extLst>
              <a:ext uri="{FF2B5EF4-FFF2-40B4-BE49-F238E27FC236}">
                <a16:creationId xmlns:a16="http://schemas.microsoft.com/office/drawing/2014/main" id="{7903A0BF-87ED-4238-B5A9-78FD19A7646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BBEF4A78-FB3F-4B00-A0EB-ED2DB4EA1C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5D5EA469-AE50-4D77-B792-773F227B37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436" name="מציין מיקום של כותרת תחתונה 7">
            <a:extLst>
              <a:ext uri="{FF2B5EF4-FFF2-40B4-BE49-F238E27FC236}">
                <a16:creationId xmlns:a16="http://schemas.microsoft.com/office/drawing/2014/main" id="{41F9C6A3-4CB4-44DF-9CF9-F91C19E054A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01E501AE-9D19-4739-8C5E-FD3320338EE9}"/>
              </a:ext>
            </a:extLst>
          </p:cNvPr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id="{0E57F2CA-67AF-4F98-B146-2FD0CD4AB17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e-IL">
                <a:latin typeface="Arial" charset="0"/>
                <a:cs typeface="Arial" charset="0"/>
              </a:endParaRPr>
            </a:p>
          </p:txBody>
        </p:sp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5F01B559-1203-4CA3-B016-7D1215DEF1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G0" fmla="+- 12083 0 0"/>
                <a:gd name="G1" fmla="+- -3200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44083" y="2368"/>
                </a:cxn>
                <a:cxn ang="0">
                  <a:pos x="64000" y="32000"/>
                </a:cxn>
                <a:cxn ang="0">
                  <a:pos x="44083" y="61631"/>
                </a:cxn>
                <a:cxn ang="0">
                  <a:pos x="44083" y="61631"/>
                </a:cxn>
                <a:cxn ang="0">
                  <a:pos x="44082" y="61631"/>
                </a:cxn>
                <a:cxn ang="0">
                  <a:pos x="44083" y="61632"/>
                </a:cxn>
                <a:cxn ang="0">
                  <a:pos x="44083" y="2368"/>
                </a:cxn>
                <a:cxn ang="0">
                  <a:pos x="44082" y="2368"/>
                </a:cxn>
                <a:cxn ang="0">
                  <a:pos x="44083" y="2368"/>
                </a:cxn>
              </a:cxnLst>
              <a:rect l="T13" t="T15" r="T17" b="T19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rtl="0">
                <a:defRPr/>
              </a:pPr>
              <a:endParaRPr lang="en-US" sz="2400"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" name="AutoShape 5">
              <a:extLst>
                <a:ext uri="{FF2B5EF4-FFF2-40B4-BE49-F238E27FC236}">
                  <a16:creationId xmlns:a16="http://schemas.microsoft.com/office/drawing/2014/main" id="{6600ED06-20DA-4648-9FA8-8F91B19467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G0" fmla="+- 18994 0 0"/>
                <a:gd name="G1" fmla="+- -30013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994" y="6246"/>
                </a:cxn>
                <a:cxn ang="0">
                  <a:pos x="64000" y="32000"/>
                </a:cxn>
                <a:cxn ang="0">
                  <a:pos x="50994" y="57753"/>
                </a:cxn>
                <a:cxn ang="0">
                  <a:pos x="50994" y="57753"/>
                </a:cxn>
                <a:cxn ang="0">
                  <a:pos x="50993" y="57753"/>
                </a:cxn>
                <a:cxn ang="0">
                  <a:pos x="50994" y="57754"/>
                </a:cxn>
                <a:cxn ang="0">
                  <a:pos x="50994" y="6246"/>
                </a:cxn>
                <a:cxn ang="0">
                  <a:pos x="50993" y="6246"/>
                </a:cxn>
                <a:cxn ang="0">
                  <a:pos x="50994" y="6246"/>
                </a:cxn>
              </a:cxnLst>
              <a:rect l="T13" t="T15" r="T17" b="T19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rtl="0"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</p:grpSp>
      <p:sp>
        <p:nvSpPr>
          <p:cNvPr id="67590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67591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6D532F54-DC63-4CC9-8C3D-71E9EE97C15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B3BDDA7F-8895-43D8-9E64-4FDEDE094D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228600" y="6172200"/>
            <a:ext cx="2895600" cy="457200"/>
          </a:xfrm>
        </p:spPr>
        <p:txBody>
          <a:bodyPr/>
          <a:lstStyle>
            <a:lvl1pPr>
              <a:defRPr sz="16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he-IL"/>
              <a:t>ערך: זאב ייני</a:t>
            </a:r>
            <a:endParaRPr lang="en-US"/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EA193111-0F25-4009-9D65-824D77E6162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577DA6-232C-4BA4-9FBD-749F7421BD20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22047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EB2F3B26-8256-4C23-AC3F-7AB6A48D83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F37DB2E4-A0BF-4EEC-9DC7-1078A269D53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BA1D881F-E113-496F-9E62-E15662EBCA6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B085FB-D8EA-450D-9C93-83BA5EDDAAB0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1353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58F9E587-E9AA-4DE9-B5FE-35331DF48C9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CBD4C626-F497-4666-9693-8FC2F8B3F8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6AA3ED2C-8747-4318-9269-A7A922F675F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E9D5B5-CE88-400D-B7BA-AA08B46D0D6F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8058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B9D5E11D-2F86-48BB-BB13-4F6C5DC0165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194EE4BA-E52E-42BD-8E00-B269ED5572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20FFBB62-B143-48C0-A71B-357DD4F320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B8D8BF-7F0F-4549-9D18-95020A590F26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3001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0DD0287E-C2E0-4291-A4D8-54EE564B35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2C120C5B-3B6A-4A4E-9725-47ECF0307A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F47D65B5-C881-45B1-8A07-66CFE401E1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4D233D-4B39-4CD6-AB3A-CEAC7B0C6DE3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108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4B6326B6-162B-4021-B676-A45D8D3BB0E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9F981C72-9471-41E9-A074-34CB5B8646E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4DCC0ABB-E44D-47B6-98A6-DD0F339E78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880DD9-D209-4516-A1D7-4E916D444D02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3319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3DCE86FF-FA00-4DD3-BF5C-9BF71F041D7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A932D7F3-DBA8-4A63-993A-26E5A17ECF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1CDE46A1-06A1-4104-8897-F82876C1854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285CD2-95FE-4A9D-97CE-61DA705C39FF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9394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D9BDDAA9-0F36-4058-BD0B-0BD2D3B529D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BD9C612F-964E-4AD9-802C-5E522F7E33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B70ED5B9-1F86-49A4-83CA-CDDB8A5FF16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5263F2-081B-4CE3-BF8F-3814F371BB2E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6220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807B2A33-0923-4D17-AA6B-081FB288AD8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DC64C4E0-D3F2-4D7B-9C40-9EF0477EC00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728E2298-2540-46A8-9443-DFB7E1EEA9C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A2C0E4-34B6-4CC3-BA64-5CCE868C4FF5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6737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FF55FA86-0973-46B4-9F96-915FEC5A32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A0DA03CF-4DB0-44E3-A0BA-092C9A90A9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D55B2EEF-E8AF-4657-A391-A0B349FEB84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408836-746D-4CD2-A5B8-5F27711F3599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35933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9BB297E0-9F67-41B0-B2EE-ED645D967A7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99960409-024E-40C3-B7DB-F4A5DD58711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BA95D5A5-985F-4D36-A581-F8761DC32E1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CB9EA4-AE11-48DC-90F2-871233CF9757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769057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כותרת, טקסט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DD835E39-C800-43D6-BA79-FC73F62907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D3D22534-E8EA-467D-BCC1-A7285E37766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FE5A5F91-B155-46F6-9DEC-5B9EEF9FB2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689315-2631-4CF2-9358-1CBE0E196441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5171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id="{33CD652C-C165-4C90-ACF9-75C4A911E640}"/>
              </a:ext>
            </a:extLst>
          </p:cNvPr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66563" name="AutoShape 3">
              <a:extLst>
                <a:ext uri="{FF2B5EF4-FFF2-40B4-BE49-F238E27FC236}">
                  <a16:creationId xmlns:a16="http://schemas.microsoft.com/office/drawing/2014/main" id="{6157A6F3-9D0D-41C2-ACE5-24050B3D25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G0" fmla="+- 18296 0 0"/>
                <a:gd name="G1" fmla="+- -30880 0 0"/>
                <a:gd name="G2" fmla="+- 31512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296" y="5746"/>
                </a:cxn>
                <a:cxn ang="0">
                  <a:pos x="64000" y="32000"/>
                </a:cxn>
                <a:cxn ang="0">
                  <a:pos x="50296" y="58253"/>
                </a:cxn>
                <a:cxn ang="0">
                  <a:pos x="50296" y="58253"/>
                </a:cxn>
                <a:cxn ang="0">
                  <a:pos x="50295" y="58253"/>
                </a:cxn>
                <a:cxn ang="0">
                  <a:pos x="50296" y="58254"/>
                </a:cxn>
                <a:cxn ang="0">
                  <a:pos x="50296" y="5746"/>
                </a:cxn>
                <a:cxn ang="0">
                  <a:pos x="50295" y="5746"/>
                </a:cxn>
                <a:cxn ang="0">
                  <a:pos x="50296" y="5746"/>
                </a:cxn>
              </a:cxnLst>
              <a:rect l="T13" t="T15" r="T17" b="T19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rtl="0">
                <a:defRPr/>
              </a:pPr>
              <a:endParaRPr lang="en-US" sz="2400"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6564" name="AutoShape 4">
              <a:extLst>
                <a:ext uri="{FF2B5EF4-FFF2-40B4-BE49-F238E27FC236}">
                  <a16:creationId xmlns:a16="http://schemas.microsoft.com/office/drawing/2014/main" id="{54FC6DD4-1F0B-4FEF-9DB3-F8F5722799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G0" fmla="+- 18077 0 0"/>
                <a:gd name="G1" fmla="+- -3088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077" y="5595"/>
                </a:cxn>
                <a:cxn ang="0">
                  <a:pos x="64000" y="32000"/>
                </a:cxn>
                <a:cxn ang="0">
                  <a:pos x="50077" y="58404"/>
                </a:cxn>
                <a:cxn ang="0">
                  <a:pos x="50077" y="58404"/>
                </a:cxn>
                <a:cxn ang="0">
                  <a:pos x="50076" y="58404"/>
                </a:cxn>
                <a:cxn ang="0">
                  <a:pos x="50077" y="58405"/>
                </a:cxn>
                <a:cxn ang="0">
                  <a:pos x="50077" y="5595"/>
                </a:cxn>
                <a:cxn ang="0">
                  <a:pos x="50076" y="5595"/>
                </a:cxn>
                <a:cxn ang="0">
                  <a:pos x="50077" y="5595"/>
                </a:cxn>
              </a:cxnLst>
              <a:rect l="T13" t="T15" r="T17" b="T19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rtl="0"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66565" name="Line 5">
              <a:extLst>
                <a:ext uri="{FF2B5EF4-FFF2-40B4-BE49-F238E27FC236}">
                  <a16:creationId xmlns:a16="http://schemas.microsoft.com/office/drawing/2014/main" id="{B35C99C5-16E6-443F-B5C2-9203116928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he-IL">
                <a:latin typeface="Arial" charset="0"/>
                <a:cs typeface="Arial" charset="0"/>
              </a:endParaRPr>
            </a:p>
          </p:txBody>
        </p:sp>
      </p:grpSp>
      <p:sp>
        <p:nvSpPr>
          <p:cNvPr id="1027" name="Rectangle 6">
            <a:extLst>
              <a:ext uri="{FF2B5EF4-FFF2-40B4-BE49-F238E27FC236}">
                <a16:creationId xmlns:a16="http://schemas.microsoft.com/office/drawing/2014/main" id="{2A072A97-8450-493A-B4AE-200B369154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en-US"/>
              <a:t>לחץ כדי לערוך סגנון כותרת של תבנית בסיס</a:t>
            </a:r>
          </a:p>
        </p:txBody>
      </p:sp>
      <p:sp>
        <p:nvSpPr>
          <p:cNvPr id="1028" name="Rectangle 7">
            <a:extLst>
              <a:ext uri="{FF2B5EF4-FFF2-40B4-BE49-F238E27FC236}">
                <a16:creationId xmlns:a16="http://schemas.microsoft.com/office/drawing/2014/main" id="{CA0F1F34-37EA-435D-B06B-24FE031CC7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en-US"/>
              <a:t>לחץ כדי לערוך סגנונות טקסט של תבנית בסיס</a:t>
            </a:r>
          </a:p>
          <a:p>
            <a:pPr lvl="1"/>
            <a:r>
              <a:rPr lang="he-IL" altLang="en-US"/>
              <a:t>רמה שנייה</a:t>
            </a:r>
          </a:p>
          <a:p>
            <a:pPr lvl="2"/>
            <a:r>
              <a:rPr lang="he-IL" altLang="en-US"/>
              <a:t>רמה שלישית</a:t>
            </a:r>
          </a:p>
          <a:p>
            <a:pPr lvl="3"/>
            <a:r>
              <a:rPr lang="he-IL" altLang="en-US"/>
              <a:t>רמה רביעית</a:t>
            </a:r>
          </a:p>
          <a:p>
            <a:pPr lvl="4"/>
            <a:r>
              <a:rPr lang="he-IL" altLang="en-US"/>
              <a:t>רמה חמישית</a:t>
            </a:r>
          </a:p>
        </p:txBody>
      </p:sp>
      <p:sp>
        <p:nvSpPr>
          <p:cNvPr id="66568" name="Rectangle 8">
            <a:extLst>
              <a:ext uri="{FF2B5EF4-FFF2-40B4-BE49-F238E27FC236}">
                <a16:creationId xmlns:a16="http://schemas.microsoft.com/office/drawing/2014/main" id="{F8F74BFA-9E48-432F-87A4-DEC9ED2B05F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2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6569" name="Rectangle 9">
            <a:extLst>
              <a:ext uri="{FF2B5EF4-FFF2-40B4-BE49-F238E27FC236}">
                <a16:creationId xmlns:a16="http://schemas.microsoft.com/office/drawing/2014/main" id="{C2A6A5DC-76A6-470A-A91C-C9305DE8660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2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6570" name="Rectangle 10">
            <a:extLst>
              <a:ext uri="{FF2B5EF4-FFF2-40B4-BE49-F238E27FC236}">
                <a16:creationId xmlns:a16="http://schemas.microsoft.com/office/drawing/2014/main" id="{31F45E21-45BD-4824-9AB0-89CFED5A33A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200">
                <a:latin typeface="Verdana" panose="020B0604030504040204" pitchFamily="34" charset="0"/>
              </a:defRPr>
            </a:lvl1pPr>
          </a:lstStyle>
          <a:p>
            <a:fld id="{5C3FC63D-9770-4211-8CFA-9C8EE30181D5}" type="slidenum">
              <a:rPr lang="he-IL" altLang="en-US"/>
              <a:pPr/>
              <a:t>‹#›</a:t>
            </a:fld>
            <a:endParaRPr lang="en-US" altLang="en-US"/>
          </a:p>
        </p:txBody>
      </p:sp>
      <p:sp>
        <p:nvSpPr>
          <p:cNvPr id="66571" name="Rectangle 11">
            <a:extLst>
              <a:ext uri="{FF2B5EF4-FFF2-40B4-BE49-F238E27FC236}">
                <a16:creationId xmlns:a16="http://schemas.microsoft.com/office/drawing/2014/main" id="{E02D1C29-D4B4-4657-B9F7-41B3C4CED2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 rtl="0">
              <a:defRPr/>
            </a:pPr>
            <a:r>
              <a:rPr lang="he-IL" sz="1600">
                <a:solidFill>
                  <a:schemeClr val="bg2"/>
                </a:solidFill>
                <a:latin typeface="Verdana" pitchFamily="34" charset="0"/>
                <a:cs typeface="Arial" charset="0"/>
              </a:rPr>
              <a:t>ערך: זאב ייני</a:t>
            </a:r>
            <a:endParaRPr lang="en-US" sz="1600">
              <a:solidFill>
                <a:schemeClr val="bg2"/>
              </a:solidFill>
              <a:latin typeface="Verdana" pitchFamily="34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</p:sldLayoutIdLst>
  <p:txStyles>
    <p:titleStyle>
      <a:lvl1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5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anose="05000000000000000000" pitchFamily="2" charset="2"/>
        <a:buChar char="¡"/>
        <a:defRPr sz="22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19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 /><Relationship Id="rId1" Type="http://schemas.openxmlformats.org/officeDocument/2006/relationships/slideLayout" Target="../slideLayouts/slideLayout1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 /><Relationship Id="rId2" Type="http://schemas.openxmlformats.org/officeDocument/2006/relationships/image" Target="../media/image1.wmf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A25FFDC8-C24C-440E-A725-C895163B07C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276600" y="1296988"/>
            <a:ext cx="4043363" cy="1057275"/>
          </a:xfrm>
        </p:spPr>
        <p:txBody>
          <a:bodyPr/>
          <a:lstStyle/>
          <a:p>
            <a:pPr eaLnBrk="1" hangingPunct="1"/>
            <a:r>
              <a:rPr lang="he-IL" altLang="en-US" sz="7200">
                <a:cs typeface="Guttman Yad-Brush" pitchFamily="2" charset="0"/>
              </a:rPr>
              <a:t>השוואים</a:t>
            </a:r>
            <a:endParaRPr lang="en-US" altLang="en-US" sz="7200">
              <a:cs typeface="Guttman Yad-Brush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B892279B-4A41-412F-A591-C583AE20E4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953000" y="228600"/>
            <a:ext cx="3735388" cy="1143000"/>
          </a:xfrm>
        </p:spPr>
        <p:txBody>
          <a:bodyPr/>
          <a:lstStyle/>
          <a:p>
            <a:pPr algn="r" eaLnBrk="1" hangingPunct="1"/>
            <a:r>
              <a:rPr lang="he-IL" altLang="en-US" sz="8800">
                <a:cs typeface="AlexandraH" pitchFamily="2" charset="0"/>
              </a:rPr>
              <a:t>שווא נח</a:t>
            </a:r>
            <a:endParaRPr lang="en-US" altLang="en-US" sz="8800">
              <a:cs typeface="AlexandraH" pitchFamily="2" charset="0"/>
            </a:endParaRPr>
          </a:p>
        </p:txBody>
      </p:sp>
      <p:pic>
        <p:nvPicPr>
          <p:cNvPr id="4099" name="Picture 3">
            <a:extLst>
              <a:ext uri="{FF2B5EF4-FFF2-40B4-BE49-F238E27FC236}">
                <a16:creationId xmlns:a16="http://schemas.microsoft.com/office/drawing/2014/main" id="{66FF5E4D-2B3A-42C8-9187-D51BDACB04DB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3886200"/>
            <a:ext cx="2598738" cy="2667000"/>
          </a:xfrm>
          <a:noFill/>
        </p:spPr>
      </p:pic>
      <p:sp>
        <p:nvSpPr>
          <p:cNvPr id="4100" name="Oval 4">
            <a:extLst>
              <a:ext uri="{FF2B5EF4-FFF2-40B4-BE49-F238E27FC236}">
                <a16:creationId xmlns:a16="http://schemas.microsoft.com/office/drawing/2014/main" id="{327B9117-70D5-435D-B2C3-E3AEBD8686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7800" y="4648200"/>
            <a:ext cx="457200" cy="457200"/>
          </a:xfrm>
          <a:prstGeom prst="ellipse">
            <a:avLst/>
          </a:prstGeom>
          <a:solidFill>
            <a:srgbClr val="43898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ar-SA" altLang="en-US"/>
          </a:p>
        </p:txBody>
      </p:sp>
      <p:sp>
        <p:nvSpPr>
          <p:cNvPr id="4101" name="Oval 5">
            <a:extLst>
              <a:ext uri="{FF2B5EF4-FFF2-40B4-BE49-F238E27FC236}">
                <a16:creationId xmlns:a16="http://schemas.microsoft.com/office/drawing/2014/main" id="{990ED98B-7A12-4424-BE42-EC7CBD58CE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7800" y="5181600"/>
            <a:ext cx="457200" cy="457200"/>
          </a:xfrm>
          <a:prstGeom prst="ellipse">
            <a:avLst/>
          </a:prstGeom>
          <a:solidFill>
            <a:srgbClr val="43898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ar-SA" altLang="en-US"/>
          </a:p>
        </p:txBody>
      </p:sp>
      <p:sp>
        <p:nvSpPr>
          <p:cNvPr id="4102" name="Text Box 6">
            <a:extLst>
              <a:ext uri="{FF2B5EF4-FFF2-40B4-BE49-F238E27FC236}">
                <a16:creationId xmlns:a16="http://schemas.microsoft.com/office/drawing/2014/main" id="{115A3276-F818-473F-BBAD-207C5B4585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1447800"/>
            <a:ext cx="3429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400" b="1">
                <a:solidFill>
                  <a:schemeClr val="tx2"/>
                </a:solidFill>
                <a:cs typeface="Guttman Yad-Brush" pitchFamily="2" charset="0"/>
              </a:rPr>
              <a:t>שווה</a:t>
            </a:r>
            <a:r>
              <a:rPr lang="he-IL" altLang="en-US" sz="2400">
                <a:cs typeface="Guttman Yad-Brush" pitchFamily="2" charset="0"/>
              </a:rPr>
              <a:t> </a:t>
            </a:r>
            <a:r>
              <a:rPr lang="he-IL" altLang="en-US" sz="2400" b="1">
                <a:solidFill>
                  <a:schemeClr val="tx2"/>
                </a:solidFill>
                <a:cs typeface="Guttman Yad-Brush" pitchFamily="2" charset="0"/>
              </a:rPr>
              <a:t>לאפס תנועה</a:t>
            </a:r>
            <a:endParaRPr lang="en-US" altLang="en-US" sz="2400" b="1">
              <a:solidFill>
                <a:schemeClr val="tx2"/>
              </a:solidFill>
              <a:cs typeface="Guttman Yad-Brush" pitchFamily="2" charset="0"/>
            </a:endParaRPr>
          </a:p>
        </p:txBody>
      </p:sp>
      <p:sp>
        <p:nvSpPr>
          <p:cNvPr id="4104" name="Text Box 8">
            <a:extLst>
              <a:ext uri="{FF2B5EF4-FFF2-40B4-BE49-F238E27FC236}">
                <a16:creationId xmlns:a16="http://schemas.microsoft.com/office/drawing/2014/main" id="{1C985FA1-8192-49BC-887C-0ADA6839B9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124200"/>
            <a:ext cx="320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400" b="1"/>
              <a:t>שימו</a:t>
            </a:r>
            <a:r>
              <a:rPr lang="he-IL" altLang="en-US"/>
              <a:t> </a:t>
            </a:r>
            <a:r>
              <a:rPr lang="he-IL" altLang="en-US" sz="2400" b="1"/>
              <a:t>לב לדוגמה הבאה:</a:t>
            </a:r>
            <a:endParaRPr lang="en-US" altLang="en-US" sz="2400" b="1"/>
          </a:p>
        </p:txBody>
      </p:sp>
      <p:sp>
        <p:nvSpPr>
          <p:cNvPr id="4105" name="Text Box 9">
            <a:extLst>
              <a:ext uri="{FF2B5EF4-FFF2-40B4-BE49-F238E27FC236}">
                <a16:creationId xmlns:a16="http://schemas.microsoft.com/office/drawing/2014/main" id="{B09859C7-A228-4064-AB8A-99ACA3D6FD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3200400"/>
            <a:ext cx="1295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600">
                <a:solidFill>
                  <a:srgbClr val="FF3300"/>
                </a:solidFill>
              </a:rPr>
              <a:t>פַּרְפַּר</a:t>
            </a:r>
            <a:endParaRPr lang="en-US" altLang="en-US" sz="3600">
              <a:solidFill>
                <a:srgbClr val="FF3300"/>
              </a:solidFill>
            </a:endParaRPr>
          </a:p>
        </p:txBody>
      </p:sp>
      <p:sp>
        <p:nvSpPr>
          <p:cNvPr id="4106" name="Text Box 10">
            <a:extLst>
              <a:ext uri="{FF2B5EF4-FFF2-40B4-BE49-F238E27FC236}">
                <a16:creationId xmlns:a16="http://schemas.microsoft.com/office/drawing/2014/main" id="{C96C4B92-0933-4113-85D1-FA6F4ACDD7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4343400"/>
            <a:ext cx="51054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400" b="1"/>
              <a:t>שני חלקיה של המילה נהגים ונשמעים באופן זהה, אף כי מתחת לרי"ש הראשונה יש שווא, ומתחת לרי"ש השנייה אין שווא.</a:t>
            </a:r>
            <a:endParaRPr lang="en-US" altLang="en-US" sz="2400" b="1"/>
          </a:p>
        </p:txBody>
      </p:sp>
      <p:sp>
        <p:nvSpPr>
          <p:cNvPr id="4107" name="Line 11">
            <a:extLst>
              <a:ext uri="{FF2B5EF4-FFF2-40B4-BE49-F238E27FC236}">
                <a16:creationId xmlns:a16="http://schemas.microsoft.com/office/drawing/2014/main" id="{45CA326C-C95C-46CB-B0D7-6A3C25D6D3D5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32766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8" name="AutoShape 12">
            <a:extLst>
              <a:ext uri="{FF2B5EF4-FFF2-40B4-BE49-F238E27FC236}">
                <a16:creationId xmlns:a16="http://schemas.microsoft.com/office/drawing/2014/main" id="{ED249F95-95FC-43BA-B11D-D5641F822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381000"/>
            <a:ext cx="2514600" cy="1295400"/>
          </a:xfrm>
          <a:prstGeom prst="cloudCallout">
            <a:avLst>
              <a:gd name="adj1" fmla="val 50380"/>
              <a:gd name="adj2" fmla="val 64093"/>
            </a:avLst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4109" name="Text Box 13">
            <a:extLst>
              <a:ext uri="{FF2B5EF4-FFF2-40B4-BE49-F238E27FC236}">
                <a16:creationId xmlns:a16="http://schemas.microsoft.com/office/drawing/2014/main" id="{9921B188-6EE5-4AEE-8CC3-FAD1657129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533400"/>
            <a:ext cx="198120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b="1">
                <a:solidFill>
                  <a:schemeClr val="bg1"/>
                </a:solidFill>
              </a:rPr>
              <a:t>כלומר:אינו נהגה          </a:t>
            </a:r>
          </a:p>
          <a:p>
            <a:pPr eaLnBrk="1" hangingPunct="1">
              <a:spcBef>
                <a:spcPct val="50000"/>
              </a:spcBef>
            </a:pPr>
            <a:r>
              <a:rPr lang="he-IL" altLang="en-US" b="1">
                <a:solidFill>
                  <a:schemeClr val="bg1"/>
                </a:solidFill>
              </a:rPr>
              <a:t>    ואינו נשמע</a:t>
            </a:r>
            <a:endParaRPr lang="en-US" altLang="en-US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  <p:bldP spid="4105" grpId="0"/>
      <p:bldP spid="4106" grpId="0"/>
      <p:bldP spid="4108" grpId="0" animBg="1"/>
      <p:bldP spid="410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D55BC02F-4FAF-47C4-A6A9-CBA07ED142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97463" y="377825"/>
            <a:ext cx="3163887" cy="985838"/>
          </a:xfrm>
        </p:spPr>
        <p:txBody>
          <a:bodyPr/>
          <a:lstStyle/>
          <a:p>
            <a:pPr eaLnBrk="1" hangingPunct="1"/>
            <a:r>
              <a:rPr lang="he-IL" altLang="en-US" sz="8800">
                <a:cs typeface="AlexandraH" pitchFamily="2" charset="0"/>
              </a:rPr>
              <a:t>שווא נע</a:t>
            </a:r>
            <a:endParaRPr lang="en-US" altLang="en-US" sz="8800">
              <a:cs typeface="AlexandraH" pitchFamily="2" charset="0"/>
            </a:endParaRPr>
          </a:p>
        </p:txBody>
      </p:sp>
      <p:sp>
        <p:nvSpPr>
          <p:cNvPr id="5123" name="Text Box 8">
            <a:extLst>
              <a:ext uri="{FF2B5EF4-FFF2-40B4-BE49-F238E27FC236}">
                <a16:creationId xmlns:a16="http://schemas.microsoft.com/office/drawing/2014/main" id="{F2A93FAE-B68C-46F5-9AFA-1246501A84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828800"/>
            <a:ext cx="3200400" cy="5286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>
                <a:solidFill>
                  <a:schemeClr val="tx2"/>
                </a:solidFill>
                <a:latin typeface="Times New Roman" panose="02020603050405020304" pitchFamily="18" charset="0"/>
                <a:cs typeface="Guttman Yad-Brush" pitchFamily="2" charset="0"/>
              </a:rPr>
              <a:t>מקורו בתנועה</a:t>
            </a:r>
            <a:endParaRPr lang="en-US" altLang="en-US" sz="2800">
              <a:solidFill>
                <a:schemeClr val="tx2"/>
              </a:solidFill>
              <a:latin typeface="Times New Roman" panose="02020603050405020304" pitchFamily="18" charset="0"/>
              <a:cs typeface="Guttman Yad-Brush" pitchFamily="2" charset="0"/>
            </a:endParaRPr>
          </a:p>
        </p:txBody>
      </p:sp>
      <p:grpSp>
        <p:nvGrpSpPr>
          <p:cNvPr id="2" name="Group 3">
            <a:extLst>
              <a:ext uri="{FF2B5EF4-FFF2-40B4-BE49-F238E27FC236}">
                <a16:creationId xmlns:a16="http://schemas.microsoft.com/office/drawing/2014/main" id="{C5C8F5B7-D74A-4DFB-BBB1-5DB2B0255D65}"/>
              </a:ext>
            </a:extLst>
          </p:cNvPr>
          <p:cNvGrpSpPr>
            <a:grpSpLocks/>
          </p:cNvGrpSpPr>
          <p:nvPr/>
        </p:nvGrpSpPr>
        <p:grpSpPr bwMode="auto">
          <a:xfrm>
            <a:off x="447675" y="4648200"/>
            <a:ext cx="1990725" cy="1930400"/>
            <a:chOff x="2400" y="1824"/>
            <a:chExt cx="1254" cy="1216"/>
          </a:xfrm>
        </p:grpSpPr>
        <p:pic>
          <p:nvPicPr>
            <p:cNvPr id="5127" name="Picture 4" descr="MCj01992430000[1]">
              <a:extLst>
                <a:ext uri="{FF2B5EF4-FFF2-40B4-BE49-F238E27FC236}">
                  <a16:creationId xmlns:a16="http://schemas.microsoft.com/office/drawing/2014/main" id="{BDBC33CA-F5A4-48C3-82E9-214E913524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0" y="2064"/>
              <a:ext cx="1254" cy="9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8" name="Oval 5">
              <a:extLst>
                <a:ext uri="{FF2B5EF4-FFF2-40B4-BE49-F238E27FC236}">
                  <a16:creationId xmlns:a16="http://schemas.microsoft.com/office/drawing/2014/main" id="{DC9CE48A-6B57-4F54-AE4D-23E54636B7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84" y="2160"/>
              <a:ext cx="240" cy="24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en-US"/>
            </a:p>
          </p:txBody>
        </p:sp>
        <p:sp>
          <p:nvSpPr>
            <p:cNvPr id="5129" name="Oval 6">
              <a:extLst>
                <a:ext uri="{FF2B5EF4-FFF2-40B4-BE49-F238E27FC236}">
                  <a16:creationId xmlns:a16="http://schemas.microsoft.com/office/drawing/2014/main" id="{178BF871-7C7E-4CC2-B9FB-DFE85B5206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6" y="1824"/>
              <a:ext cx="240" cy="24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en-US"/>
            </a:p>
          </p:txBody>
        </p:sp>
      </p:grpSp>
      <p:sp>
        <p:nvSpPr>
          <p:cNvPr id="5130" name="AutoShape 10">
            <a:extLst>
              <a:ext uri="{FF2B5EF4-FFF2-40B4-BE49-F238E27FC236}">
                <a16:creationId xmlns:a16="http://schemas.microsoft.com/office/drawing/2014/main" id="{CAB7DEE6-158B-4C0B-A586-516D097899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3505200"/>
            <a:ext cx="3124200" cy="1676400"/>
          </a:xfrm>
          <a:prstGeom prst="cloudCallout">
            <a:avLst>
              <a:gd name="adj1" fmla="val -50968"/>
              <a:gd name="adj2" fmla="val -70264"/>
            </a:avLst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5131" name="Text Box 11">
            <a:extLst>
              <a:ext uri="{FF2B5EF4-FFF2-40B4-BE49-F238E27FC236}">
                <a16:creationId xmlns:a16="http://schemas.microsoft.com/office/drawing/2014/main" id="{9D44FDB3-A049-4F8E-9ED3-8B51A9CD8E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7800" y="3886200"/>
            <a:ext cx="266700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b="1">
                <a:solidFill>
                  <a:schemeClr val="bg1"/>
                </a:solidFill>
              </a:rPr>
              <a:t>נו, </a:t>
            </a:r>
          </a:p>
          <a:p>
            <a:pPr eaLnBrk="1" hangingPunct="1">
              <a:spcBef>
                <a:spcPct val="50000"/>
              </a:spcBef>
            </a:pPr>
            <a:r>
              <a:rPr lang="he-IL" altLang="en-US" b="1">
                <a:solidFill>
                  <a:schemeClr val="bg1"/>
                </a:solidFill>
              </a:rPr>
              <a:t>אז איך יודעים מהו המקור?</a:t>
            </a:r>
            <a:endParaRPr lang="en-US" altLang="en-US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 animBg="1"/>
      <p:bldP spid="51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7" name="AutoShape 9">
            <a:extLst>
              <a:ext uri="{FF2B5EF4-FFF2-40B4-BE49-F238E27FC236}">
                <a16:creationId xmlns:a16="http://schemas.microsoft.com/office/drawing/2014/main" id="{3C44DA4E-9B37-4486-9ECB-ED08543DFF53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3771900" y="45720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ar-SA" altLang="en-US"/>
          </a:p>
        </p:txBody>
      </p:sp>
      <p:sp>
        <p:nvSpPr>
          <p:cNvPr id="22540" name="AutoShape 12">
            <a:extLst>
              <a:ext uri="{FF2B5EF4-FFF2-40B4-BE49-F238E27FC236}">
                <a16:creationId xmlns:a16="http://schemas.microsoft.com/office/drawing/2014/main" id="{62D3EDC8-8EE6-42C9-916B-03B47DA12E61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3771900" y="34290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ar-SA" altLang="en-US"/>
          </a:p>
        </p:txBody>
      </p:sp>
      <p:sp>
        <p:nvSpPr>
          <p:cNvPr id="22542" name="AutoShape 14">
            <a:extLst>
              <a:ext uri="{FF2B5EF4-FFF2-40B4-BE49-F238E27FC236}">
                <a16:creationId xmlns:a16="http://schemas.microsoft.com/office/drawing/2014/main" id="{6BB9264D-E856-49CB-8A31-1EE6200FBD95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3771900" y="40386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ar-SA" altLang="en-US"/>
          </a:p>
        </p:txBody>
      </p:sp>
      <p:sp>
        <p:nvSpPr>
          <p:cNvPr id="22545" name="Text Box 17">
            <a:extLst>
              <a:ext uri="{FF2B5EF4-FFF2-40B4-BE49-F238E27FC236}">
                <a16:creationId xmlns:a16="http://schemas.microsoft.com/office/drawing/2014/main" id="{F304AE7E-15E2-4B75-BF59-3A4939FB34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3200400"/>
            <a:ext cx="1676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כִּ</a:t>
            </a:r>
            <a:r>
              <a:rPr lang="he-IL" altLang="en-US" sz="2800">
                <a:solidFill>
                  <a:srgbClr val="FF3300"/>
                </a:solidFill>
              </a:rPr>
              <a:t>סֵּ</a:t>
            </a:r>
            <a:r>
              <a:rPr lang="he-IL" altLang="en-US" sz="2800"/>
              <a:t>א</a:t>
            </a:r>
            <a:endParaRPr lang="en-US" altLang="en-US" sz="2800"/>
          </a:p>
        </p:txBody>
      </p:sp>
      <p:sp>
        <p:nvSpPr>
          <p:cNvPr id="22548" name="Text Box 20">
            <a:extLst>
              <a:ext uri="{FF2B5EF4-FFF2-40B4-BE49-F238E27FC236}">
                <a16:creationId xmlns:a16="http://schemas.microsoft.com/office/drawing/2014/main" id="{4CDEE43D-EAF5-4F32-B813-012D778C2E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3810000"/>
            <a:ext cx="1371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>
                <a:solidFill>
                  <a:srgbClr val="FF3300"/>
                </a:solidFill>
              </a:rPr>
              <a:t>דָּ</a:t>
            </a:r>
            <a:r>
              <a:rPr lang="he-IL" altLang="en-US" sz="2800"/>
              <a:t>בָר</a:t>
            </a:r>
            <a:endParaRPr lang="en-US" altLang="en-US" sz="2800"/>
          </a:p>
        </p:txBody>
      </p:sp>
      <p:sp>
        <p:nvSpPr>
          <p:cNvPr id="22549" name="Text Box 21">
            <a:extLst>
              <a:ext uri="{FF2B5EF4-FFF2-40B4-BE49-F238E27FC236}">
                <a16:creationId xmlns:a16="http://schemas.microsoft.com/office/drawing/2014/main" id="{023D97C3-613D-4761-AC65-A74EB507D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419600"/>
            <a:ext cx="1828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שֻ</a:t>
            </a:r>
            <a:r>
              <a:rPr lang="he-IL" altLang="en-US" sz="2800">
                <a:solidFill>
                  <a:srgbClr val="FF3300"/>
                </a:solidFill>
              </a:rPr>
              <a:t>לְ</a:t>
            </a:r>
            <a:r>
              <a:rPr lang="he-IL" altLang="en-US" sz="2800"/>
              <a:t>חָן</a:t>
            </a:r>
            <a:endParaRPr lang="en-US" altLang="en-US" sz="2800"/>
          </a:p>
        </p:txBody>
      </p:sp>
      <p:sp>
        <p:nvSpPr>
          <p:cNvPr id="6152" name="Text Box 29">
            <a:extLst>
              <a:ext uri="{FF2B5EF4-FFF2-40B4-BE49-F238E27FC236}">
                <a16:creationId xmlns:a16="http://schemas.microsoft.com/office/drawing/2014/main" id="{3221E75D-EC08-4334-8A70-D7CA6BDCAA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7800" y="3352800"/>
            <a:ext cx="2895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22558" name="Text Box 30">
            <a:extLst>
              <a:ext uri="{FF2B5EF4-FFF2-40B4-BE49-F238E27FC236}">
                <a16:creationId xmlns:a16="http://schemas.microsoft.com/office/drawing/2014/main" id="{FB1CE942-55B8-4781-8D30-568ED0C238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3206750"/>
            <a:ext cx="1295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כִּ</a:t>
            </a:r>
            <a:r>
              <a:rPr lang="he-IL" altLang="en-US" sz="2800">
                <a:solidFill>
                  <a:srgbClr val="FF3300"/>
                </a:solidFill>
              </a:rPr>
              <a:t>סְּ</a:t>
            </a:r>
            <a:r>
              <a:rPr lang="he-IL" altLang="en-US" sz="2800"/>
              <a:t>אוֹת</a:t>
            </a:r>
            <a:endParaRPr lang="en-US" altLang="en-US" sz="2800"/>
          </a:p>
        </p:txBody>
      </p:sp>
      <p:sp>
        <p:nvSpPr>
          <p:cNvPr id="22559" name="Text Box 31">
            <a:extLst>
              <a:ext uri="{FF2B5EF4-FFF2-40B4-BE49-F238E27FC236}">
                <a16:creationId xmlns:a16="http://schemas.microsoft.com/office/drawing/2014/main" id="{EF378827-C73C-42F2-9887-367EA234A4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810000"/>
            <a:ext cx="2362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>
                <a:solidFill>
                  <a:srgbClr val="FF3300"/>
                </a:solidFill>
              </a:rPr>
              <a:t>דְּ</a:t>
            </a:r>
            <a:r>
              <a:rPr lang="he-IL" altLang="en-US" sz="2800"/>
              <a:t>בַר-הַמְּפַקֵּד</a:t>
            </a:r>
            <a:endParaRPr lang="en-US" altLang="en-US" sz="2800"/>
          </a:p>
        </p:txBody>
      </p:sp>
      <p:sp>
        <p:nvSpPr>
          <p:cNvPr id="22560" name="Text Box 32">
            <a:extLst>
              <a:ext uri="{FF2B5EF4-FFF2-40B4-BE49-F238E27FC236}">
                <a16:creationId xmlns:a16="http://schemas.microsoft.com/office/drawing/2014/main" id="{49413B05-7B7E-446F-9661-95335CF41E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4419600"/>
            <a:ext cx="2514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שֻ</a:t>
            </a:r>
            <a:r>
              <a:rPr lang="he-IL" altLang="en-US" sz="2800">
                <a:solidFill>
                  <a:srgbClr val="FF3300"/>
                </a:solidFill>
              </a:rPr>
              <a:t>לְ</a:t>
            </a:r>
            <a:r>
              <a:rPr lang="he-IL" altLang="en-US" sz="2800"/>
              <a:t>חָנוֹת</a:t>
            </a:r>
            <a:endParaRPr lang="en-US" altLang="en-US" sz="2800"/>
          </a:p>
        </p:txBody>
      </p:sp>
      <p:sp>
        <p:nvSpPr>
          <p:cNvPr id="22561" name="Text Box 33">
            <a:extLst>
              <a:ext uri="{FF2B5EF4-FFF2-40B4-BE49-F238E27FC236}">
                <a16:creationId xmlns:a16="http://schemas.microsoft.com/office/drawing/2014/main" id="{CC2F3414-CEF6-4AD3-B161-0699CAB55A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0" y="3206750"/>
            <a:ext cx="1447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לדוגמה:</a:t>
            </a:r>
            <a:endParaRPr lang="en-US" altLang="en-US" sz="2800"/>
          </a:p>
        </p:txBody>
      </p:sp>
      <p:pic>
        <p:nvPicPr>
          <p:cNvPr id="22564" name="Picture 36" descr="MCj02151460000[1]">
            <a:extLst>
              <a:ext uri="{FF2B5EF4-FFF2-40B4-BE49-F238E27FC236}">
                <a16:creationId xmlns:a16="http://schemas.microsoft.com/office/drawing/2014/main" id="{AEE5EF58-CCDE-4E67-8FC0-17816C7D3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4191000"/>
            <a:ext cx="1144588" cy="242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8" name="Text Box 46">
            <a:extLst>
              <a:ext uri="{FF2B5EF4-FFF2-40B4-BE49-F238E27FC236}">
                <a16:creationId xmlns:a16="http://schemas.microsoft.com/office/drawing/2014/main" id="{DE688EEB-B80C-4FA1-A801-B1A7B2F913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5105400"/>
            <a:ext cx="4419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pic>
        <p:nvPicPr>
          <p:cNvPr id="22586" name="Picture 58" descr="MCj02151460000[1]">
            <a:extLst>
              <a:ext uri="{FF2B5EF4-FFF2-40B4-BE49-F238E27FC236}">
                <a16:creationId xmlns:a16="http://schemas.microsoft.com/office/drawing/2014/main" id="{048D3893-A8DF-4A8B-BC24-0325005103BC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737363">
            <a:off x="6735763" y="4846637"/>
            <a:ext cx="1144588" cy="2424113"/>
          </a:xfrm>
          <a:noFill/>
        </p:spPr>
      </p:pic>
      <p:sp>
        <p:nvSpPr>
          <p:cNvPr id="22590" name="Rectangle 62">
            <a:extLst>
              <a:ext uri="{FF2B5EF4-FFF2-40B4-BE49-F238E27FC236}">
                <a16:creationId xmlns:a16="http://schemas.microsoft.com/office/drawing/2014/main" id="{B45489F8-F8D6-4800-A4F1-703A9FE338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838200"/>
            <a:ext cx="7696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he-IL" altLang="en-US" sz="2400">
                <a:solidFill>
                  <a:srgbClr val="003366"/>
                </a:solidFill>
                <a:latin typeface="Verdana" panose="020B0604030504040204" pitchFamily="34" charset="0"/>
                <a:cs typeface="Guttman Yad-Brush" pitchFamily="2" charset="0"/>
              </a:rPr>
              <a:t>בתחום השם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he-IL" altLang="en-US" sz="2400">
                <a:solidFill>
                  <a:srgbClr val="003366"/>
                </a:solidFill>
                <a:latin typeface="Verdana" panose="020B0604030504040204" pitchFamily="34" charset="0"/>
                <a:cs typeface="Guttman Yad-Brush" pitchFamily="2" charset="0"/>
              </a:rPr>
              <a:t> 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he-IL" altLang="en-US" sz="2400">
                <a:solidFill>
                  <a:srgbClr val="003366"/>
                </a:solidFill>
                <a:latin typeface="Verdana" panose="020B0604030504040204" pitchFamily="34" charset="0"/>
                <a:cs typeface="Guttman Yad-Brush" pitchFamily="2" charset="0"/>
              </a:rPr>
              <a:t> מעבירים את השם מצורת ה</a:t>
            </a:r>
            <a:r>
              <a:rPr lang="he-IL" altLang="en-US" sz="2400" b="1">
                <a:solidFill>
                  <a:srgbClr val="003366"/>
                </a:solidFill>
                <a:latin typeface="Verdana" panose="020B0604030504040204" pitchFamily="34" charset="0"/>
                <a:cs typeface="Guttman Yad-Brush" pitchFamily="2" charset="0"/>
              </a:rPr>
              <a:t>רבים</a:t>
            </a:r>
            <a:r>
              <a:rPr lang="he-IL" altLang="en-US" sz="2400">
                <a:solidFill>
                  <a:srgbClr val="003366"/>
                </a:solidFill>
                <a:latin typeface="Verdana" panose="020B0604030504040204" pitchFamily="34" charset="0"/>
                <a:cs typeface="Guttman Yad-Brush" pitchFamily="2" charset="0"/>
              </a:rPr>
              <a:t> לצורת ה</a:t>
            </a:r>
            <a:r>
              <a:rPr lang="he-IL" altLang="en-US" sz="2400" b="1">
                <a:solidFill>
                  <a:srgbClr val="003366"/>
                </a:solidFill>
                <a:latin typeface="Verdana" panose="020B0604030504040204" pitchFamily="34" charset="0"/>
                <a:cs typeface="Guttman Yad-Brush" pitchFamily="2" charset="0"/>
              </a:rPr>
              <a:t>יחיד</a:t>
            </a:r>
            <a:r>
              <a:rPr lang="he-IL" altLang="en-US" sz="2400">
                <a:solidFill>
                  <a:srgbClr val="003366"/>
                </a:solidFill>
                <a:latin typeface="Verdana" panose="020B0604030504040204" pitchFamily="34" charset="0"/>
                <a:cs typeface="Guttman Yad-Brush" pitchFamily="2" charset="0"/>
              </a:rPr>
              <a:t>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he-IL" altLang="en-US" sz="2400">
                <a:solidFill>
                  <a:srgbClr val="003366"/>
                </a:solidFill>
                <a:latin typeface="Verdana" panose="020B0604030504040204" pitchFamily="34" charset="0"/>
                <a:cs typeface="Guttman Yad-Brush" pitchFamily="2" charset="0"/>
              </a:rPr>
              <a:t>         (או מצורת סמיכות לצורת נפרד).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he-IL" altLang="en-US" sz="2400">
                <a:latin typeface="Verdana" panose="020B0604030504040204" pitchFamily="34" charset="0"/>
                <a:cs typeface="Guttman Yad-Brush" pitchFamily="2" charset="0"/>
              </a:rPr>
              <a:t> </a:t>
            </a:r>
          </a:p>
        </p:txBody>
      </p:sp>
      <p:sp>
        <p:nvSpPr>
          <p:cNvPr id="20" name="פרצוף מחייך 19">
            <a:extLst>
              <a:ext uri="{FF2B5EF4-FFF2-40B4-BE49-F238E27FC236}">
                <a16:creationId xmlns:a16="http://schemas.microsoft.com/office/drawing/2014/main" id="{268FF31F-3F5F-4E68-A9B7-57639D35682C}"/>
              </a:ext>
            </a:extLst>
          </p:cNvPr>
          <p:cNvSpPr/>
          <p:nvPr/>
        </p:nvSpPr>
        <p:spPr>
          <a:xfrm>
            <a:off x="1066800" y="6248400"/>
            <a:ext cx="1219200" cy="6096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2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10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10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2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10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7" grpId="0" animBg="1"/>
      <p:bldP spid="22540" grpId="0" animBg="1"/>
      <p:bldP spid="22542" grpId="0" animBg="1"/>
      <p:bldP spid="22545" grpId="0"/>
      <p:bldP spid="22548" grpId="0"/>
      <p:bldP spid="22549" grpId="0"/>
      <p:bldP spid="22558" grpId="0"/>
      <p:bldP spid="22559" grpId="0"/>
      <p:bldP spid="22560" grpId="0"/>
      <p:bldP spid="225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C56FBA8-D6DE-4E11-B6EF-770515DC52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066800"/>
            <a:ext cx="7696200" cy="1676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he-IL" altLang="en-US" sz="2400">
                <a:solidFill>
                  <a:srgbClr val="003366"/>
                </a:solidFill>
                <a:cs typeface="Guttman Yad-Brush" pitchFamily="2" charset="0"/>
              </a:rPr>
              <a:t>בתחום הפועל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he-IL" altLang="en-US" sz="2400">
              <a:solidFill>
                <a:srgbClr val="003366"/>
              </a:solidFill>
              <a:cs typeface="Guttman Yad-Brush" pitchFamily="2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he-IL" altLang="en-US" sz="2400">
                <a:solidFill>
                  <a:srgbClr val="003366"/>
                </a:solidFill>
                <a:cs typeface="Guttman Yad-Brush" pitchFamily="2" charset="0"/>
              </a:rPr>
              <a:t>מעבירים את הפועל לצורת נסתר </a:t>
            </a:r>
            <a:r>
              <a:rPr lang="he-IL" altLang="en-US" sz="2400" u="sng">
                <a:solidFill>
                  <a:srgbClr val="003366"/>
                </a:solidFill>
                <a:cs typeface="Guttman Yad-Brush" pitchFamily="2" charset="0"/>
              </a:rPr>
              <a:t>באותו זמן</a:t>
            </a:r>
            <a:r>
              <a:rPr lang="he-IL" altLang="en-US" sz="2400" b="1">
                <a:solidFill>
                  <a:srgbClr val="003366"/>
                </a:solidFill>
                <a:cs typeface="Guttman Yad-Brush" pitchFamily="2" charset="0"/>
              </a:rPr>
              <a:t>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he-IL" altLang="en-US" sz="2400" b="1">
              <a:solidFill>
                <a:srgbClr val="003366"/>
              </a:solidFill>
              <a:cs typeface="Guttman Yad-Brush" pitchFamily="2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he-IL" altLang="en-US" sz="2400">
                <a:cs typeface="Guttman Yad-Brush" pitchFamily="2" charset="0"/>
              </a:rPr>
              <a:t> </a:t>
            </a:r>
          </a:p>
        </p:txBody>
      </p:sp>
      <p:sp>
        <p:nvSpPr>
          <p:cNvPr id="72707" name="AutoShape 3">
            <a:extLst>
              <a:ext uri="{FF2B5EF4-FFF2-40B4-BE49-F238E27FC236}">
                <a16:creationId xmlns:a16="http://schemas.microsoft.com/office/drawing/2014/main" id="{B08D7235-B0ED-4E39-A77F-88ED09A24CFB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4305300" y="4822825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ar-SA" altLang="en-US"/>
          </a:p>
        </p:txBody>
      </p:sp>
      <p:sp>
        <p:nvSpPr>
          <p:cNvPr id="72708" name="AutoShape 4">
            <a:extLst>
              <a:ext uri="{FF2B5EF4-FFF2-40B4-BE49-F238E27FC236}">
                <a16:creationId xmlns:a16="http://schemas.microsoft.com/office/drawing/2014/main" id="{8B423107-F82E-46E0-828D-92180F1D361E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4305300" y="3497263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ar-SA" altLang="en-US"/>
          </a:p>
        </p:txBody>
      </p:sp>
      <p:sp>
        <p:nvSpPr>
          <p:cNvPr id="72709" name="AutoShape 5">
            <a:extLst>
              <a:ext uri="{FF2B5EF4-FFF2-40B4-BE49-F238E27FC236}">
                <a16:creationId xmlns:a16="http://schemas.microsoft.com/office/drawing/2014/main" id="{F7131264-E469-4164-AC6F-D58F2D8BC3BC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4305300" y="415925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ar-SA" altLang="en-US"/>
          </a:p>
        </p:txBody>
      </p:sp>
      <p:sp>
        <p:nvSpPr>
          <p:cNvPr id="72710" name="Text Box 6">
            <a:extLst>
              <a:ext uri="{FF2B5EF4-FFF2-40B4-BE49-F238E27FC236}">
                <a16:creationId xmlns:a16="http://schemas.microsoft.com/office/drawing/2014/main" id="{65DA2A5B-9D9B-450E-9978-7C209803C4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3352800"/>
            <a:ext cx="1676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>
                <a:solidFill>
                  <a:srgbClr val="FF0000"/>
                </a:solidFill>
              </a:rPr>
              <a:t>שָ</a:t>
            </a:r>
            <a:r>
              <a:rPr lang="he-IL" altLang="en-US" sz="2800"/>
              <a:t>מר</a:t>
            </a:r>
            <a:endParaRPr lang="en-US" altLang="en-US" sz="2800"/>
          </a:p>
        </p:txBody>
      </p:sp>
      <p:sp>
        <p:nvSpPr>
          <p:cNvPr id="72711" name="Text Box 7">
            <a:extLst>
              <a:ext uri="{FF2B5EF4-FFF2-40B4-BE49-F238E27FC236}">
                <a16:creationId xmlns:a16="http://schemas.microsoft.com/office/drawing/2014/main" id="{E91796BF-97D3-48BA-8E7B-84B978F894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4014788"/>
            <a:ext cx="1371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ירְ</a:t>
            </a:r>
            <a:r>
              <a:rPr lang="he-IL" altLang="en-US" sz="2800">
                <a:solidFill>
                  <a:srgbClr val="FF0000"/>
                </a:solidFill>
              </a:rPr>
              <a:t>ק</a:t>
            </a:r>
            <a:r>
              <a:rPr lang="he-IL" altLang="en-US" sz="2800"/>
              <a:t>ׁד</a:t>
            </a:r>
            <a:endParaRPr lang="en-US" altLang="en-US" sz="2800"/>
          </a:p>
        </p:txBody>
      </p:sp>
      <p:sp>
        <p:nvSpPr>
          <p:cNvPr id="72712" name="Text Box 8">
            <a:extLst>
              <a:ext uri="{FF2B5EF4-FFF2-40B4-BE49-F238E27FC236}">
                <a16:creationId xmlns:a16="http://schemas.microsoft.com/office/drawing/2014/main" id="{862F7803-E506-4C0D-8EC1-5D72C24F0A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678363"/>
            <a:ext cx="18288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נשְ</a:t>
            </a:r>
            <a:r>
              <a:rPr lang="he-IL" altLang="en-US" sz="2800">
                <a:solidFill>
                  <a:srgbClr val="FF0000"/>
                </a:solidFill>
              </a:rPr>
              <a:t>מַ</a:t>
            </a:r>
            <a:r>
              <a:rPr lang="he-IL" altLang="en-US" sz="2800"/>
              <a:t>ר</a:t>
            </a:r>
            <a:endParaRPr lang="en-US" altLang="en-US" sz="2800"/>
          </a:p>
        </p:txBody>
      </p:sp>
      <p:sp>
        <p:nvSpPr>
          <p:cNvPr id="7177" name="Text Box 9">
            <a:extLst>
              <a:ext uri="{FF2B5EF4-FFF2-40B4-BE49-F238E27FC236}">
                <a16:creationId xmlns:a16="http://schemas.microsoft.com/office/drawing/2014/main" id="{4B26F531-6F5D-44C2-BE22-77F869ABCE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7800" y="3352800"/>
            <a:ext cx="2895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72714" name="Text Box 10">
            <a:extLst>
              <a:ext uri="{FF2B5EF4-FFF2-40B4-BE49-F238E27FC236}">
                <a16:creationId xmlns:a16="http://schemas.microsoft.com/office/drawing/2014/main" id="{2B5FD54E-E933-4952-AA05-AC7F4C4773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3352800"/>
            <a:ext cx="1295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>
                <a:solidFill>
                  <a:srgbClr val="FF0000"/>
                </a:solidFill>
              </a:rPr>
              <a:t>שְ</a:t>
            </a:r>
            <a:r>
              <a:rPr lang="he-IL" altLang="en-US" sz="2800"/>
              <a:t>מרתם</a:t>
            </a:r>
            <a:endParaRPr lang="en-US" altLang="en-US" sz="2800"/>
          </a:p>
        </p:txBody>
      </p:sp>
      <p:sp>
        <p:nvSpPr>
          <p:cNvPr id="72715" name="Text Box 11">
            <a:extLst>
              <a:ext uri="{FF2B5EF4-FFF2-40B4-BE49-F238E27FC236}">
                <a16:creationId xmlns:a16="http://schemas.microsoft.com/office/drawing/2014/main" id="{390B88DA-E32F-4BBF-AB51-01D69A0E51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4014788"/>
            <a:ext cx="1371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ירְ</a:t>
            </a:r>
            <a:r>
              <a:rPr lang="he-IL" altLang="en-US" sz="2800">
                <a:solidFill>
                  <a:srgbClr val="FF0000"/>
                </a:solidFill>
              </a:rPr>
              <a:t>קְ</a:t>
            </a:r>
            <a:r>
              <a:rPr lang="he-IL" altLang="en-US" sz="2800"/>
              <a:t>דו</a:t>
            </a:r>
            <a:endParaRPr lang="en-US" altLang="en-US" sz="2800"/>
          </a:p>
        </p:txBody>
      </p:sp>
      <p:sp>
        <p:nvSpPr>
          <p:cNvPr id="72716" name="Text Box 12">
            <a:extLst>
              <a:ext uri="{FF2B5EF4-FFF2-40B4-BE49-F238E27FC236}">
                <a16:creationId xmlns:a16="http://schemas.microsoft.com/office/drawing/2014/main" id="{697F1364-5331-48C7-8191-C10AEF123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4678363"/>
            <a:ext cx="1371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נשְ</a:t>
            </a:r>
            <a:r>
              <a:rPr lang="he-IL" altLang="en-US" sz="2800">
                <a:solidFill>
                  <a:srgbClr val="FF0000"/>
                </a:solidFill>
              </a:rPr>
              <a:t>מְ</a:t>
            </a:r>
            <a:r>
              <a:rPr lang="he-IL" altLang="en-US" sz="2800"/>
              <a:t>רה</a:t>
            </a:r>
            <a:endParaRPr lang="en-US" altLang="en-US" sz="2800"/>
          </a:p>
        </p:txBody>
      </p:sp>
      <p:sp>
        <p:nvSpPr>
          <p:cNvPr id="72717" name="Text Box 13">
            <a:extLst>
              <a:ext uri="{FF2B5EF4-FFF2-40B4-BE49-F238E27FC236}">
                <a16:creationId xmlns:a16="http://schemas.microsoft.com/office/drawing/2014/main" id="{E508967E-5AB9-475E-BC3A-1B3BAAB5C4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0" y="3206750"/>
            <a:ext cx="1447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לדוגמה:</a:t>
            </a:r>
            <a:endParaRPr lang="en-US" altLang="en-US" sz="2800"/>
          </a:p>
        </p:txBody>
      </p:sp>
      <p:sp>
        <p:nvSpPr>
          <p:cNvPr id="72718" name="AutoShape 14">
            <a:extLst>
              <a:ext uri="{FF2B5EF4-FFF2-40B4-BE49-F238E27FC236}">
                <a16:creationId xmlns:a16="http://schemas.microsoft.com/office/drawing/2014/main" id="{6A9E4B8A-DE36-4290-B257-A1E6A26DD5D5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4305300" y="54864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ar-SA" altLang="en-US"/>
          </a:p>
        </p:txBody>
      </p:sp>
      <p:sp>
        <p:nvSpPr>
          <p:cNvPr id="72719" name="Text Box 15">
            <a:extLst>
              <a:ext uri="{FF2B5EF4-FFF2-40B4-BE49-F238E27FC236}">
                <a16:creationId xmlns:a16="http://schemas.microsoft.com/office/drawing/2014/main" id="{8B81A34F-4389-44BD-94B3-0AAC45140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5341938"/>
            <a:ext cx="18288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התל</a:t>
            </a:r>
            <a:r>
              <a:rPr lang="he-IL" altLang="en-US" sz="2800">
                <a:solidFill>
                  <a:srgbClr val="FF0000"/>
                </a:solidFill>
              </a:rPr>
              <a:t>בֵּ</a:t>
            </a:r>
            <a:r>
              <a:rPr lang="he-IL" altLang="en-US" sz="2800"/>
              <a:t>ט</a:t>
            </a:r>
            <a:endParaRPr lang="en-US" altLang="en-US" sz="2800"/>
          </a:p>
        </p:txBody>
      </p:sp>
      <p:sp>
        <p:nvSpPr>
          <p:cNvPr id="72720" name="Text Box 16">
            <a:extLst>
              <a:ext uri="{FF2B5EF4-FFF2-40B4-BE49-F238E27FC236}">
                <a16:creationId xmlns:a16="http://schemas.microsoft.com/office/drawing/2014/main" id="{8C9F5FE6-F66E-4653-8C69-F4F76C186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5341938"/>
            <a:ext cx="1600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התל</a:t>
            </a:r>
            <a:r>
              <a:rPr lang="he-IL" altLang="en-US" sz="2800">
                <a:solidFill>
                  <a:srgbClr val="FF0000"/>
                </a:solidFill>
              </a:rPr>
              <a:t>בְּ</a:t>
            </a:r>
            <a:r>
              <a:rPr lang="he-IL" altLang="en-US" sz="2800"/>
              <a:t>טה</a:t>
            </a:r>
            <a:endParaRPr lang="en-US" altLang="en-US" sz="2800"/>
          </a:p>
        </p:txBody>
      </p:sp>
      <p:sp>
        <p:nvSpPr>
          <p:cNvPr id="31" name="פרצוף מחייך 30">
            <a:extLst>
              <a:ext uri="{FF2B5EF4-FFF2-40B4-BE49-F238E27FC236}">
                <a16:creationId xmlns:a16="http://schemas.microsoft.com/office/drawing/2014/main" id="{84AB3F7A-91AB-4F6A-802A-61DCFEDCC15C}"/>
              </a:ext>
            </a:extLst>
          </p:cNvPr>
          <p:cNvSpPr/>
          <p:nvPr/>
        </p:nvSpPr>
        <p:spPr>
          <a:xfrm>
            <a:off x="1066800" y="6248400"/>
            <a:ext cx="1219200" cy="6096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2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72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1000"/>
                                        <p:tgtEl>
                                          <p:spTgt spid="72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1000"/>
                                        <p:tgtEl>
                                          <p:spTgt spid="72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1000"/>
                                        <p:tgtEl>
                                          <p:spTgt spid="72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1000"/>
                                        <p:tgtEl>
                                          <p:spTgt spid="72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72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1000"/>
                                        <p:tgtEl>
                                          <p:spTgt spid="72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animBg="1"/>
      <p:bldP spid="72708" grpId="0" animBg="1"/>
      <p:bldP spid="72709" grpId="0" animBg="1"/>
      <p:bldP spid="72710" grpId="0"/>
      <p:bldP spid="72711" grpId="0"/>
      <p:bldP spid="72712" grpId="0"/>
      <p:bldP spid="72714" grpId="0"/>
      <p:bldP spid="72715" grpId="0"/>
      <p:bldP spid="72716" grpId="0"/>
      <p:bldP spid="72717" grpId="0"/>
      <p:bldP spid="72718" grpId="0" animBg="1"/>
      <p:bldP spid="72719" grpId="0"/>
      <p:bldP spid="727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>
            <a:extLst>
              <a:ext uri="{FF2B5EF4-FFF2-40B4-BE49-F238E27FC236}">
                <a16:creationId xmlns:a16="http://schemas.microsoft.com/office/drawing/2014/main" id="{88A8B5B1-7E31-4FCB-A884-558E7442769A}"/>
              </a:ext>
            </a:extLst>
          </p:cNvPr>
          <p:cNvGrpSpPr>
            <a:grpSpLocks/>
          </p:cNvGrpSpPr>
          <p:nvPr/>
        </p:nvGrpSpPr>
        <p:grpSpPr bwMode="auto">
          <a:xfrm>
            <a:off x="3429000" y="228600"/>
            <a:ext cx="1912938" cy="1600200"/>
            <a:chOff x="2160" y="144"/>
            <a:chExt cx="1205" cy="1008"/>
          </a:xfrm>
        </p:grpSpPr>
        <p:pic>
          <p:nvPicPr>
            <p:cNvPr id="8202" name="Picture 7">
              <a:extLst>
                <a:ext uri="{FF2B5EF4-FFF2-40B4-BE49-F238E27FC236}">
                  <a16:creationId xmlns:a16="http://schemas.microsoft.com/office/drawing/2014/main" id="{19FC858C-45FE-4C96-AD85-78D523A1D29F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" y="144"/>
              <a:ext cx="1205" cy="1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3" name="Oval 8">
              <a:extLst>
                <a:ext uri="{FF2B5EF4-FFF2-40B4-BE49-F238E27FC236}">
                  <a16:creationId xmlns:a16="http://schemas.microsoft.com/office/drawing/2014/main" id="{478FB13C-5A00-4CB2-811F-0E83FD2A33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6" y="384"/>
              <a:ext cx="212" cy="173"/>
            </a:xfrm>
            <a:prstGeom prst="ellipse">
              <a:avLst/>
            </a:prstGeom>
            <a:solidFill>
              <a:srgbClr val="438987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en-US"/>
            </a:p>
          </p:txBody>
        </p:sp>
        <p:sp>
          <p:nvSpPr>
            <p:cNvPr id="8204" name="Oval 9">
              <a:extLst>
                <a:ext uri="{FF2B5EF4-FFF2-40B4-BE49-F238E27FC236}">
                  <a16:creationId xmlns:a16="http://schemas.microsoft.com/office/drawing/2014/main" id="{DCF9B4F6-BD34-44EC-8969-445DC96BFB0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97355">
              <a:off x="2592" y="624"/>
              <a:ext cx="212" cy="173"/>
            </a:xfrm>
            <a:prstGeom prst="ellipse">
              <a:avLst/>
            </a:prstGeom>
            <a:solidFill>
              <a:srgbClr val="438987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en-US"/>
            </a:p>
          </p:txBody>
        </p:sp>
      </p:grpSp>
      <p:grpSp>
        <p:nvGrpSpPr>
          <p:cNvPr id="3" name="Group 10">
            <a:extLst>
              <a:ext uri="{FF2B5EF4-FFF2-40B4-BE49-F238E27FC236}">
                <a16:creationId xmlns:a16="http://schemas.microsoft.com/office/drawing/2014/main" id="{FC26019B-4446-4A68-B3A1-667B3703E5C3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5029200"/>
            <a:ext cx="1609725" cy="1524000"/>
            <a:chOff x="2400" y="1824"/>
            <a:chExt cx="1254" cy="1216"/>
          </a:xfrm>
        </p:grpSpPr>
        <p:pic>
          <p:nvPicPr>
            <p:cNvPr id="8199" name="Picture 11" descr="MCj01992430000[1]">
              <a:extLst>
                <a:ext uri="{FF2B5EF4-FFF2-40B4-BE49-F238E27FC236}">
                  <a16:creationId xmlns:a16="http://schemas.microsoft.com/office/drawing/2014/main" id="{7BAC6536-B1CC-4AB2-A057-85E8AA4A07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0" y="2064"/>
              <a:ext cx="1254" cy="9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0" name="Oval 12">
              <a:extLst>
                <a:ext uri="{FF2B5EF4-FFF2-40B4-BE49-F238E27FC236}">
                  <a16:creationId xmlns:a16="http://schemas.microsoft.com/office/drawing/2014/main" id="{05EB0ADC-A82E-4F04-88A2-5B12655D74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84" y="2160"/>
              <a:ext cx="240" cy="24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en-US"/>
            </a:p>
          </p:txBody>
        </p:sp>
        <p:sp>
          <p:nvSpPr>
            <p:cNvPr id="8201" name="Oval 13">
              <a:extLst>
                <a:ext uri="{FF2B5EF4-FFF2-40B4-BE49-F238E27FC236}">
                  <a16:creationId xmlns:a16="http://schemas.microsoft.com/office/drawing/2014/main" id="{14998C6B-898B-4E69-AF03-F8D04F918B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6" y="1824"/>
              <a:ext cx="240" cy="24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en-US"/>
            </a:p>
          </p:txBody>
        </p:sp>
      </p:grpSp>
      <p:sp>
        <p:nvSpPr>
          <p:cNvPr id="33806" name="Text Box 14">
            <a:extLst>
              <a:ext uri="{FF2B5EF4-FFF2-40B4-BE49-F238E27FC236}">
                <a16:creationId xmlns:a16="http://schemas.microsoft.com/office/drawing/2014/main" id="{6BB64C07-B10C-4775-8280-7EB488E476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3505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400" b="1">
                <a:solidFill>
                  <a:schemeClr val="tx2"/>
                </a:solidFill>
                <a:latin typeface="Verdana" panose="020B0604030504040204" pitchFamily="34" charset="0"/>
                <a:cs typeface="Guttman Yad-Brush" pitchFamily="2" charset="0"/>
              </a:rPr>
              <a:t>אם</a:t>
            </a:r>
            <a:r>
              <a:rPr lang="he-IL" altLang="en-US" sz="2400" b="1">
                <a:solidFill>
                  <a:schemeClr val="tx2"/>
                </a:solidFill>
                <a:cs typeface="Guttman Yad-Brush" pitchFamily="2" charset="0"/>
              </a:rPr>
              <a:t> </a:t>
            </a:r>
            <a:r>
              <a:rPr lang="he-IL" altLang="en-US" sz="2400" b="1">
                <a:solidFill>
                  <a:schemeClr val="tx2"/>
                </a:solidFill>
                <a:latin typeface="Verdana" panose="020B0604030504040204" pitchFamily="34" charset="0"/>
                <a:cs typeface="Guttman Yad-Brush" pitchFamily="2" charset="0"/>
              </a:rPr>
              <a:t>במקור הייתה תנועה – השווא הוא נע.</a:t>
            </a:r>
            <a:endParaRPr lang="en-US" altLang="en-US" sz="2400" b="1">
              <a:solidFill>
                <a:schemeClr val="tx2"/>
              </a:solidFill>
              <a:latin typeface="Verdana" panose="020B0604030504040204" pitchFamily="34" charset="0"/>
              <a:cs typeface="Guttman Yad-Brush" pitchFamily="2" charset="0"/>
            </a:endParaRPr>
          </a:p>
        </p:txBody>
      </p:sp>
      <p:sp>
        <p:nvSpPr>
          <p:cNvPr id="33807" name="Text Box 15">
            <a:extLst>
              <a:ext uri="{FF2B5EF4-FFF2-40B4-BE49-F238E27FC236}">
                <a16:creationId xmlns:a16="http://schemas.microsoft.com/office/drawing/2014/main" id="{CA311F62-4A35-49CD-8A5F-86C2C8DF90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4419600"/>
            <a:ext cx="7162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he-IL" altLang="en-US" sz="2400" b="1">
                <a:solidFill>
                  <a:schemeClr val="tx2"/>
                </a:solidFill>
                <a:cs typeface="Guttman Yad-Brush" pitchFamily="2" charset="0"/>
              </a:rPr>
              <a:t>ואם במקור היה שווא – השווא הוא נח.</a:t>
            </a:r>
            <a:endParaRPr lang="en-US" altLang="en-US" sz="2400">
              <a:cs typeface="Guttman Yad-Brush" pitchFamily="2" charset="0"/>
            </a:endParaRPr>
          </a:p>
        </p:txBody>
      </p:sp>
      <p:sp>
        <p:nvSpPr>
          <p:cNvPr id="8198" name="Rectangle 17">
            <a:extLst>
              <a:ext uri="{FF2B5EF4-FFF2-40B4-BE49-F238E27FC236}">
                <a16:creationId xmlns:a16="http://schemas.microsoft.com/office/drawing/2014/main" id="{005BFAB1-1DAC-4D27-8F13-285066A9DA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1524000"/>
            <a:ext cx="7313613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he-IL" altLang="en-US" sz="2400">
                <a:solidFill>
                  <a:schemeClr val="tx2"/>
                </a:solidFill>
                <a:latin typeface="Verdana" panose="020B0604030504040204" pitchFamily="34" charset="0"/>
                <a:cs typeface="Guttman Yad-Brush" pitchFamily="2" charset="0"/>
              </a:rPr>
              <a:t>לסיכום, 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endParaRPr lang="he-IL" altLang="en-US" sz="2400">
              <a:solidFill>
                <a:schemeClr val="tx2"/>
              </a:solidFill>
              <a:latin typeface="Verdana" panose="020B0604030504040204" pitchFamily="34" charset="0"/>
              <a:cs typeface="Guttman Yad-Brush" pitchFamily="2" charset="0"/>
            </a:endParaRP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he-IL" altLang="en-US" sz="2400">
                <a:solidFill>
                  <a:schemeClr val="tx2"/>
                </a:solidFill>
                <a:latin typeface="Verdana" panose="020B0604030504040204" pitchFamily="34" charset="0"/>
                <a:cs typeface="Guttman Yad-Brush" pitchFamily="2" charset="0"/>
              </a:rPr>
              <a:t>כדי לבדוק אם השווא הוא נע או נח, עלינו לבדוק מהו ה"מקור" שלו.</a:t>
            </a:r>
            <a:endParaRPr lang="en-US" altLang="en-US" sz="2400">
              <a:solidFill>
                <a:schemeClr val="tx2"/>
              </a:solidFill>
              <a:latin typeface="Verdana" panose="020B0604030504040204" pitchFamily="34" charset="0"/>
              <a:cs typeface="Guttman Yad-Brush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6" grpId="0"/>
      <p:bldP spid="3380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8">
            <a:extLst>
              <a:ext uri="{FF2B5EF4-FFF2-40B4-BE49-F238E27FC236}">
                <a16:creationId xmlns:a16="http://schemas.microsoft.com/office/drawing/2014/main" id="{DCD9D7E1-FC57-4DC3-977C-A382D98E41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685800"/>
            <a:ext cx="419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400" b="1"/>
              <a:t>ועתה נחזור אל הדוגמאות:</a:t>
            </a:r>
            <a:endParaRPr lang="en-US" altLang="en-US" sz="2400" b="1"/>
          </a:p>
        </p:txBody>
      </p:sp>
      <p:sp>
        <p:nvSpPr>
          <p:cNvPr id="74761" name="AutoShape 9">
            <a:extLst>
              <a:ext uri="{FF2B5EF4-FFF2-40B4-BE49-F238E27FC236}">
                <a16:creationId xmlns:a16="http://schemas.microsoft.com/office/drawing/2014/main" id="{71FA3CFF-8028-4BCD-842A-CB9F432B7035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4800600" y="1836738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ar-SA" altLang="en-US"/>
          </a:p>
        </p:txBody>
      </p:sp>
      <p:sp>
        <p:nvSpPr>
          <p:cNvPr id="74762" name="Text Box 10">
            <a:extLst>
              <a:ext uri="{FF2B5EF4-FFF2-40B4-BE49-F238E27FC236}">
                <a16:creationId xmlns:a16="http://schemas.microsoft.com/office/drawing/2014/main" id="{55CE7BC6-4FCA-4965-AB78-4192D77D4B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1608138"/>
            <a:ext cx="1676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600"/>
              <a:t>כִּ</a:t>
            </a:r>
            <a:r>
              <a:rPr lang="he-IL" altLang="en-US" sz="3600">
                <a:solidFill>
                  <a:srgbClr val="FF3300"/>
                </a:solidFill>
              </a:rPr>
              <a:t>סֵּ</a:t>
            </a:r>
            <a:r>
              <a:rPr lang="he-IL" altLang="en-US" sz="3600"/>
              <a:t>א</a:t>
            </a:r>
            <a:endParaRPr lang="en-US" altLang="en-US" sz="3600"/>
          </a:p>
        </p:txBody>
      </p:sp>
      <p:sp>
        <p:nvSpPr>
          <p:cNvPr id="74763" name="Text Box 11">
            <a:extLst>
              <a:ext uri="{FF2B5EF4-FFF2-40B4-BE49-F238E27FC236}">
                <a16:creationId xmlns:a16="http://schemas.microsoft.com/office/drawing/2014/main" id="{1780338E-8D69-4352-A53D-8E54D2E38D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1614488"/>
            <a:ext cx="1828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600"/>
              <a:t>כִּ</a:t>
            </a:r>
            <a:r>
              <a:rPr lang="he-IL" altLang="en-US" sz="3600">
                <a:solidFill>
                  <a:srgbClr val="FF3300"/>
                </a:solidFill>
              </a:rPr>
              <a:t>סְּ</a:t>
            </a:r>
            <a:r>
              <a:rPr lang="he-IL" altLang="en-US" sz="3600"/>
              <a:t>אוֹת</a:t>
            </a:r>
            <a:endParaRPr lang="en-US" altLang="en-US" sz="3600"/>
          </a:p>
        </p:txBody>
      </p:sp>
      <p:sp>
        <p:nvSpPr>
          <p:cNvPr id="74764" name="Text Box 12">
            <a:extLst>
              <a:ext uri="{FF2B5EF4-FFF2-40B4-BE49-F238E27FC236}">
                <a16:creationId xmlns:a16="http://schemas.microsoft.com/office/drawing/2014/main" id="{5FD44DA6-03E7-4F36-A5D0-E6825CA1CA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438400"/>
            <a:ext cx="75438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000">
                <a:cs typeface="Guttman Yad-Brush" pitchFamily="2" charset="0"/>
              </a:rPr>
              <a:t>השווא מתחת לסמ"ך במילה</a:t>
            </a:r>
            <a:r>
              <a:rPr lang="he-IL" altLang="en-US" sz="3200">
                <a:cs typeface="AlexandraH" pitchFamily="2" charset="0"/>
              </a:rPr>
              <a:t> </a:t>
            </a:r>
            <a:r>
              <a:rPr lang="he-IL" altLang="en-US" sz="2800"/>
              <a:t>כִּ</a:t>
            </a:r>
            <a:r>
              <a:rPr lang="he-IL" altLang="en-US" sz="2800">
                <a:solidFill>
                  <a:srgbClr val="FF3300"/>
                </a:solidFill>
              </a:rPr>
              <a:t>סְּ</a:t>
            </a:r>
            <a:r>
              <a:rPr lang="he-IL" altLang="en-US" sz="2800"/>
              <a:t>אוֹת</a:t>
            </a:r>
            <a:r>
              <a:rPr lang="he-IL" altLang="en-US"/>
              <a:t>  </a:t>
            </a:r>
            <a:r>
              <a:rPr lang="he-IL" altLang="en-US">
                <a:cs typeface="Guttman Yad-Brush" pitchFamily="2" charset="0"/>
              </a:rPr>
              <a:t>מקורו בתנועה</a:t>
            </a:r>
            <a:r>
              <a:rPr lang="he-IL" altLang="en-US" sz="3200">
                <a:cs typeface="AlexandraH" pitchFamily="2" charset="0"/>
              </a:rPr>
              <a:t> [</a:t>
            </a:r>
            <a:r>
              <a:rPr lang="en-US" altLang="en-US" sz="3200">
                <a:cs typeface="AlexandraH" pitchFamily="2" charset="0"/>
              </a:rPr>
              <a:t>e</a:t>
            </a:r>
            <a:r>
              <a:rPr lang="he-IL" altLang="en-US" sz="3200">
                <a:cs typeface="AlexandraH" pitchFamily="2" charset="0"/>
              </a:rPr>
              <a:t>], </a:t>
            </a:r>
            <a:r>
              <a:rPr lang="he-IL" altLang="en-US">
                <a:cs typeface="Guttman Yad-Brush" pitchFamily="2" charset="0"/>
              </a:rPr>
              <a:t>ולכן הוא שווא נע.</a:t>
            </a:r>
            <a:endParaRPr lang="en-US" altLang="en-US">
              <a:cs typeface="Guttman Yad-Brush" pitchFamily="2" charset="0"/>
            </a:endParaRPr>
          </a:p>
        </p:txBody>
      </p:sp>
      <p:sp>
        <p:nvSpPr>
          <p:cNvPr id="74765" name="AutoShape 13">
            <a:extLst>
              <a:ext uri="{FF2B5EF4-FFF2-40B4-BE49-F238E27FC236}">
                <a16:creationId xmlns:a16="http://schemas.microsoft.com/office/drawing/2014/main" id="{1C9938EE-6293-4291-8023-16423765B0D0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4800600" y="40386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ar-SA" altLang="en-US"/>
          </a:p>
        </p:txBody>
      </p:sp>
      <p:sp>
        <p:nvSpPr>
          <p:cNvPr id="74766" name="Text Box 14">
            <a:extLst>
              <a:ext uri="{FF2B5EF4-FFF2-40B4-BE49-F238E27FC236}">
                <a16:creationId xmlns:a16="http://schemas.microsoft.com/office/drawing/2014/main" id="{D9123111-44CC-4C73-890D-8AB0CFCA7F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3824288"/>
            <a:ext cx="1828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600"/>
              <a:t>שֻ</a:t>
            </a:r>
            <a:r>
              <a:rPr lang="he-IL" altLang="en-US" sz="3600">
                <a:solidFill>
                  <a:srgbClr val="FF3300"/>
                </a:solidFill>
              </a:rPr>
              <a:t>לְ</a:t>
            </a:r>
            <a:r>
              <a:rPr lang="he-IL" altLang="en-US" sz="3600"/>
              <a:t>חָן</a:t>
            </a:r>
            <a:endParaRPr lang="en-US" altLang="en-US" sz="3600"/>
          </a:p>
        </p:txBody>
      </p:sp>
      <p:sp>
        <p:nvSpPr>
          <p:cNvPr id="74767" name="Text Box 15">
            <a:extLst>
              <a:ext uri="{FF2B5EF4-FFF2-40B4-BE49-F238E27FC236}">
                <a16:creationId xmlns:a16="http://schemas.microsoft.com/office/drawing/2014/main" id="{B48941A1-D823-4BEB-959E-691840A053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3824288"/>
            <a:ext cx="1752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600"/>
              <a:t>שֻ</a:t>
            </a:r>
            <a:r>
              <a:rPr lang="he-IL" altLang="en-US" sz="3600">
                <a:solidFill>
                  <a:srgbClr val="FF3300"/>
                </a:solidFill>
              </a:rPr>
              <a:t>לְ</a:t>
            </a:r>
            <a:r>
              <a:rPr lang="he-IL" altLang="en-US" sz="3600"/>
              <a:t>חָנוֹת</a:t>
            </a:r>
            <a:endParaRPr lang="en-US" altLang="en-US" sz="3600"/>
          </a:p>
        </p:txBody>
      </p:sp>
      <p:sp>
        <p:nvSpPr>
          <p:cNvPr id="74768" name="Text Box 16">
            <a:extLst>
              <a:ext uri="{FF2B5EF4-FFF2-40B4-BE49-F238E27FC236}">
                <a16:creationId xmlns:a16="http://schemas.microsoft.com/office/drawing/2014/main" id="{B0474679-D2F3-43E8-8FA9-1211491458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4724400"/>
            <a:ext cx="7543800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000">
                <a:cs typeface="Guttman Yad-Brush" pitchFamily="2" charset="0"/>
              </a:rPr>
              <a:t>השווא מתחת ללמ"ד במילה</a:t>
            </a:r>
            <a:r>
              <a:rPr lang="he-IL" altLang="en-US" sz="3200">
                <a:cs typeface="AlexandraH" pitchFamily="2" charset="0"/>
              </a:rPr>
              <a:t> </a:t>
            </a:r>
            <a:r>
              <a:rPr lang="he-IL" altLang="en-US" sz="2800"/>
              <a:t>שֻ</a:t>
            </a:r>
            <a:r>
              <a:rPr lang="he-IL" altLang="en-US" sz="2800">
                <a:solidFill>
                  <a:srgbClr val="FF3300"/>
                </a:solidFill>
              </a:rPr>
              <a:t>לְ</a:t>
            </a:r>
            <a:r>
              <a:rPr lang="he-IL" altLang="en-US" sz="2800"/>
              <a:t>חָנוֹת</a:t>
            </a:r>
            <a:r>
              <a:rPr lang="he-IL" altLang="en-US"/>
              <a:t>   </a:t>
            </a:r>
            <a:r>
              <a:rPr lang="he-IL" altLang="en-US" sz="2000">
                <a:cs typeface="Guttman Yad-Brush" pitchFamily="2" charset="0"/>
              </a:rPr>
              <a:t>מקורו באפס תנועה (שווא נח), ולכן הוא שווא נח.</a:t>
            </a:r>
            <a:endParaRPr lang="en-US" altLang="en-US" sz="2000">
              <a:cs typeface="Guttman Yad-Brush" pitchFamily="2" charset="0"/>
            </a:endParaRPr>
          </a:p>
        </p:txBody>
      </p:sp>
      <p:sp>
        <p:nvSpPr>
          <p:cNvPr id="13" name="פרצוף מחייך 12">
            <a:extLst>
              <a:ext uri="{FF2B5EF4-FFF2-40B4-BE49-F238E27FC236}">
                <a16:creationId xmlns:a16="http://schemas.microsoft.com/office/drawing/2014/main" id="{806AACD1-298E-4BED-8DFA-7639762F0F8F}"/>
              </a:ext>
            </a:extLst>
          </p:cNvPr>
          <p:cNvSpPr/>
          <p:nvPr/>
        </p:nvSpPr>
        <p:spPr>
          <a:xfrm>
            <a:off x="1066800" y="6248400"/>
            <a:ext cx="1219200" cy="6096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4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4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74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4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4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0"/>
                                        <p:tgtEl>
                                          <p:spTgt spid="74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1" grpId="0" animBg="1"/>
      <p:bldP spid="74762" grpId="0"/>
      <p:bldP spid="74763" grpId="0"/>
      <p:bldP spid="74764" grpId="0"/>
      <p:bldP spid="74765" grpId="0" animBg="1"/>
      <p:bldP spid="74766" grpId="0"/>
      <p:bldP spid="74767" grpId="0"/>
      <p:bldP spid="747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3">
            <a:extLst>
              <a:ext uri="{FF2B5EF4-FFF2-40B4-BE49-F238E27FC236}">
                <a16:creationId xmlns:a16="http://schemas.microsoft.com/office/drawing/2014/main" id="{4F168959-4F0C-4FA1-BA37-24ED354C3B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676400"/>
            <a:ext cx="8534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4000">
              <a:latin typeface="Times New Roman" panose="02020603050405020304" pitchFamily="18" charset="0"/>
            </a:endParaRPr>
          </a:p>
        </p:txBody>
      </p:sp>
      <p:sp>
        <p:nvSpPr>
          <p:cNvPr id="10243" name="Text Box 7">
            <a:extLst>
              <a:ext uri="{FF2B5EF4-FFF2-40B4-BE49-F238E27FC236}">
                <a16:creationId xmlns:a16="http://schemas.microsoft.com/office/drawing/2014/main" id="{256D2FFE-A07B-4AD3-BAE0-CF507CB5DA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5562600"/>
            <a:ext cx="1676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2800">
              <a:latin typeface="Times New Roman" panose="02020603050405020304" pitchFamily="18" charset="0"/>
            </a:endParaRPr>
          </a:p>
        </p:txBody>
      </p:sp>
      <p:sp>
        <p:nvSpPr>
          <p:cNvPr id="10244" name="Text Box 8">
            <a:extLst>
              <a:ext uri="{FF2B5EF4-FFF2-40B4-BE49-F238E27FC236}">
                <a16:creationId xmlns:a16="http://schemas.microsoft.com/office/drawing/2014/main" id="{72B057AB-7B5E-4386-8145-635CFE06E5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685800"/>
            <a:ext cx="5181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10245" name="Text Box 10">
            <a:extLst>
              <a:ext uri="{FF2B5EF4-FFF2-40B4-BE49-F238E27FC236}">
                <a16:creationId xmlns:a16="http://schemas.microsoft.com/office/drawing/2014/main" id="{2DB782E3-C789-4DE7-A11E-1A6A2FCD66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838200"/>
            <a:ext cx="541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400" b="1"/>
              <a:t>והנה שתי דוגמאות מתחום הפועל:</a:t>
            </a:r>
            <a:endParaRPr lang="en-US" altLang="en-US" sz="2400" b="1"/>
          </a:p>
        </p:txBody>
      </p:sp>
      <p:sp>
        <p:nvSpPr>
          <p:cNvPr id="18443" name="AutoShape 11">
            <a:extLst>
              <a:ext uri="{FF2B5EF4-FFF2-40B4-BE49-F238E27FC236}">
                <a16:creationId xmlns:a16="http://schemas.microsoft.com/office/drawing/2014/main" id="{5E7F96FA-B4EE-4C86-90A7-56BD993C4DAE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4762500" y="19050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ar-SA" altLang="en-US"/>
          </a:p>
        </p:txBody>
      </p:sp>
      <p:sp>
        <p:nvSpPr>
          <p:cNvPr id="18444" name="Text Box 12">
            <a:extLst>
              <a:ext uri="{FF2B5EF4-FFF2-40B4-BE49-F238E27FC236}">
                <a16:creationId xmlns:a16="http://schemas.microsoft.com/office/drawing/2014/main" id="{2BB9572C-B405-4DED-861D-99A671AE75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1828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600"/>
              <a:t>התל</a:t>
            </a:r>
            <a:r>
              <a:rPr lang="he-IL" altLang="en-US" sz="3600">
                <a:solidFill>
                  <a:srgbClr val="FF3300"/>
                </a:solidFill>
              </a:rPr>
              <a:t>בֵּ</a:t>
            </a:r>
            <a:r>
              <a:rPr lang="he-IL" altLang="en-US" sz="3600"/>
              <a:t>ט</a:t>
            </a:r>
            <a:endParaRPr lang="en-US" altLang="en-US" sz="3600"/>
          </a:p>
        </p:txBody>
      </p:sp>
      <p:sp>
        <p:nvSpPr>
          <p:cNvPr id="18445" name="Text Box 13">
            <a:extLst>
              <a:ext uri="{FF2B5EF4-FFF2-40B4-BE49-F238E27FC236}">
                <a16:creationId xmlns:a16="http://schemas.microsoft.com/office/drawing/2014/main" id="{39D7969D-92A6-49A3-BB3D-38355A02CA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1828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600"/>
              <a:t>התל</a:t>
            </a:r>
            <a:r>
              <a:rPr lang="he-IL" altLang="en-US" sz="3600">
                <a:solidFill>
                  <a:srgbClr val="FF3300"/>
                </a:solidFill>
              </a:rPr>
              <a:t>בְּ</a:t>
            </a:r>
            <a:r>
              <a:rPr lang="he-IL" altLang="en-US" sz="3600"/>
              <a:t>טה</a:t>
            </a:r>
            <a:endParaRPr lang="en-US" altLang="en-US" sz="3600"/>
          </a:p>
        </p:txBody>
      </p:sp>
      <p:sp>
        <p:nvSpPr>
          <p:cNvPr id="18446" name="AutoShape 14">
            <a:extLst>
              <a:ext uri="{FF2B5EF4-FFF2-40B4-BE49-F238E27FC236}">
                <a16:creationId xmlns:a16="http://schemas.microsoft.com/office/drawing/2014/main" id="{390CD99A-D1EC-4E17-AF57-FA5233F589B4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4914900" y="41148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ar-SA" altLang="en-US"/>
          </a:p>
        </p:txBody>
      </p:sp>
      <p:sp>
        <p:nvSpPr>
          <p:cNvPr id="18447" name="Text Box 15">
            <a:extLst>
              <a:ext uri="{FF2B5EF4-FFF2-40B4-BE49-F238E27FC236}">
                <a16:creationId xmlns:a16="http://schemas.microsoft.com/office/drawing/2014/main" id="{8785B5BE-43AF-40A9-8376-969A61BEF6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3810000"/>
            <a:ext cx="1828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600"/>
              <a:t>נ</a:t>
            </a:r>
            <a:r>
              <a:rPr lang="he-IL" altLang="en-US" sz="3600">
                <a:solidFill>
                  <a:srgbClr val="660066"/>
                </a:solidFill>
              </a:rPr>
              <a:t>שְ</a:t>
            </a:r>
            <a:r>
              <a:rPr lang="he-IL" altLang="en-US" sz="3600">
                <a:solidFill>
                  <a:srgbClr val="FF3300"/>
                </a:solidFill>
              </a:rPr>
              <a:t>מַ</a:t>
            </a:r>
            <a:r>
              <a:rPr lang="he-IL" altLang="en-US" sz="3600"/>
              <a:t>ר</a:t>
            </a:r>
            <a:endParaRPr lang="en-US" altLang="en-US" sz="3600"/>
          </a:p>
        </p:txBody>
      </p:sp>
      <p:sp>
        <p:nvSpPr>
          <p:cNvPr id="18448" name="Text Box 16">
            <a:extLst>
              <a:ext uri="{FF2B5EF4-FFF2-40B4-BE49-F238E27FC236}">
                <a16:creationId xmlns:a16="http://schemas.microsoft.com/office/drawing/2014/main" id="{ACC80303-1A4B-4B44-8ECF-3FE8B3A96D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3810000"/>
            <a:ext cx="1600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600"/>
              <a:t>נ</a:t>
            </a:r>
            <a:r>
              <a:rPr lang="he-IL" altLang="en-US" sz="3600">
                <a:solidFill>
                  <a:srgbClr val="660066"/>
                </a:solidFill>
              </a:rPr>
              <a:t>שְ</a:t>
            </a:r>
            <a:r>
              <a:rPr lang="he-IL" altLang="en-US" sz="3600">
                <a:solidFill>
                  <a:srgbClr val="FF3300"/>
                </a:solidFill>
              </a:rPr>
              <a:t>מְ</a:t>
            </a:r>
            <a:r>
              <a:rPr lang="he-IL" altLang="en-US" sz="3600"/>
              <a:t>רה</a:t>
            </a:r>
            <a:endParaRPr lang="en-US" altLang="en-US" sz="3600"/>
          </a:p>
        </p:txBody>
      </p:sp>
      <p:sp>
        <p:nvSpPr>
          <p:cNvPr id="18449" name="Text Box 17">
            <a:extLst>
              <a:ext uri="{FF2B5EF4-FFF2-40B4-BE49-F238E27FC236}">
                <a16:creationId xmlns:a16="http://schemas.microsoft.com/office/drawing/2014/main" id="{53484AB4-2867-4115-A5A4-5C2697B40B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514600"/>
            <a:ext cx="7543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000">
                <a:cs typeface="Guttman Yad-Brush" pitchFamily="2" charset="0"/>
              </a:rPr>
              <a:t>השווא מתחת לבי"ת בפועל</a:t>
            </a:r>
            <a:r>
              <a:rPr lang="he-IL" altLang="en-US" sz="3200">
                <a:cs typeface="AlexandraH" pitchFamily="2" charset="0"/>
              </a:rPr>
              <a:t> </a:t>
            </a:r>
            <a:r>
              <a:rPr lang="he-IL" altLang="en-US" sz="3200"/>
              <a:t>התל</a:t>
            </a:r>
            <a:r>
              <a:rPr lang="he-IL" altLang="en-US" sz="3200">
                <a:solidFill>
                  <a:srgbClr val="FF3300"/>
                </a:solidFill>
              </a:rPr>
              <a:t>בְּ</a:t>
            </a:r>
            <a:r>
              <a:rPr lang="he-IL" altLang="en-US" sz="3200"/>
              <a:t>טה</a:t>
            </a:r>
            <a:r>
              <a:rPr lang="he-IL" altLang="en-US"/>
              <a:t>  </a:t>
            </a:r>
            <a:r>
              <a:rPr lang="he-IL" altLang="en-US" sz="2000">
                <a:cs typeface="Guttman Yad-Brush" pitchFamily="2" charset="0"/>
              </a:rPr>
              <a:t>מקורו בתנועה</a:t>
            </a:r>
            <a:r>
              <a:rPr lang="he-IL" altLang="en-US" sz="3200">
                <a:cs typeface="AlexandraH" pitchFamily="2" charset="0"/>
              </a:rPr>
              <a:t> [</a:t>
            </a:r>
            <a:r>
              <a:rPr lang="en-US" altLang="en-US" sz="2800">
                <a:cs typeface="AlexandraH" pitchFamily="2" charset="0"/>
              </a:rPr>
              <a:t>e</a:t>
            </a:r>
            <a:r>
              <a:rPr lang="he-IL" altLang="en-US" sz="3200">
                <a:cs typeface="AlexandraH" pitchFamily="2" charset="0"/>
              </a:rPr>
              <a:t>], </a:t>
            </a:r>
            <a:r>
              <a:rPr lang="he-IL" altLang="en-US" sz="2000">
                <a:cs typeface="Guttman Yad-Brush" pitchFamily="2" charset="0"/>
              </a:rPr>
              <a:t>ולכן הוא שווא נע.</a:t>
            </a:r>
            <a:endParaRPr lang="en-US" altLang="en-US" sz="2000">
              <a:cs typeface="Guttman Yad-Brush" pitchFamily="2" charset="0"/>
            </a:endParaRPr>
          </a:p>
        </p:txBody>
      </p:sp>
      <p:sp>
        <p:nvSpPr>
          <p:cNvPr id="18450" name="Text Box 18">
            <a:extLst>
              <a:ext uri="{FF2B5EF4-FFF2-40B4-BE49-F238E27FC236}">
                <a16:creationId xmlns:a16="http://schemas.microsoft.com/office/drawing/2014/main" id="{4726E137-F76D-4016-923C-936F82CC4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4724400"/>
            <a:ext cx="7543800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000">
                <a:cs typeface="Guttman Yad-Brush" pitchFamily="2" charset="0"/>
              </a:rPr>
              <a:t>השווא מתחת לשי"ן בפועל</a:t>
            </a:r>
            <a:r>
              <a:rPr lang="he-IL" altLang="en-US" sz="3200">
                <a:cs typeface="AlexandraH" pitchFamily="2" charset="0"/>
              </a:rPr>
              <a:t> </a:t>
            </a:r>
            <a:r>
              <a:rPr lang="he-IL" altLang="en-US" sz="3200"/>
              <a:t>נ</a:t>
            </a:r>
            <a:r>
              <a:rPr lang="he-IL" altLang="en-US" sz="3200">
                <a:solidFill>
                  <a:srgbClr val="660066"/>
                </a:solidFill>
              </a:rPr>
              <a:t>שְ</a:t>
            </a:r>
            <a:r>
              <a:rPr lang="he-IL" altLang="en-US" sz="3200">
                <a:solidFill>
                  <a:srgbClr val="FF3300"/>
                </a:solidFill>
              </a:rPr>
              <a:t>מְ</a:t>
            </a:r>
            <a:r>
              <a:rPr lang="he-IL" altLang="en-US" sz="3200"/>
              <a:t>רה</a:t>
            </a:r>
            <a:r>
              <a:rPr lang="he-IL" altLang="en-US" sz="2800"/>
              <a:t> </a:t>
            </a:r>
            <a:r>
              <a:rPr lang="he-IL" altLang="en-US"/>
              <a:t> </a:t>
            </a:r>
            <a:r>
              <a:rPr lang="he-IL" altLang="en-US" sz="2000">
                <a:cs typeface="Guttman Yad-Brush" pitchFamily="2" charset="0"/>
              </a:rPr>
              <a:t>מקורו בשווא נח (אפס תנועה), ולכן הוא שווא נח. לעומת זאת, השווא</a:t>
            </a:r>
            <a:r>
              <a:rPr lang="he-IL" altLang="en-US" sz="3200">
                <a:cs typeface="AlexandraH" pitchFamily="2" charset="0"/>
              </a:rPr>
              <a:t> </a:t>
            </a:r>
            <a:r>
              <a:rPr lang="he-IL" altLang="en-US" sz="2000">
                <a:cs typeface="Guttman Yad-Brush" pitchFamily="2" charset="0"/>
              </a:rPr>
              <a:t>מתחת למ"ם מקורו בתנועה</a:t>
            </a:r>
            <a:r>
              <a:rPr lang="he-IL" altLang="en-US" sz="3200">
                <a:cs typeface="AlexandraH" pitchFamily="2" charset="0"/>
              </a:rPr>
              <a:t> [</a:t>
            </a:r>
            <a:r>
              <a:rPr lang="en-US" altLang="en-US" sz="2800">
                <a:cs typeface="AlexandraH" pitchFamily="2" charset="0"/>
              </a:rPr>
              <a:t>a</a:t>
            </a:r>
            <a:r>
              <a:rPr lang="he-IL" altLang="en-US" sz="3200">
                <a:cs typeface="AlexandraH" pitchFamily="2" charset="0"/>
              </a:rPr>
              <a:t>], </a:t>
            </a:r>
            <a:r>
              <a:rPr lang="he-IL" altLang="en-US" sz="2000">
                <a:cs typeface="Guttman Yad-Brush" pitchFamily="2" charset="0"/>
              </a:rPr>
              <a:t>ולכן הוא שווא נע.</a:t>
            </a:r>
            <a:endParaRPr lang="en-US" altLang="en-US" sz="2000">
              <a:cs typeface="Guttman Yad-Brush" pitchFamily="2" charset="0"/>
            </a:endParaRPr>
          </a:p>
        </p:txBody>
      </p:sp>
      <p:sp>
        <p:nvSpPr>
          <p:cNvPr id="16" name="פרצוף מחייך 15">
            <a:extLst>
              <a:ext uri="{FF2B5EF4-FFF2-40B4-BE49-F238E27FC236}">
                <a16:creationId xmlns:a16="http://schemas.microsoft.com/office/drawing/2014/main" id="{C267F190-7177-47DD-A98E-928786E6AA58}"/>
              </a:ext>
            </a:extLst>
          </p:cNvPr>
          <p:cNvSpPr/>
          <p:nvPr/>
        </p:nvSpPr>
        <p:spPr>
          <a:xfrm>
            <a:off x="1066800" y="6248400"/>
            <a:ext cx="1219200" cy="6096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10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3" grpId="0" animBg="1"/>
      <p:bldP spid="18444" grpId="0"/>
      <p:bldP spid="18445" grpId="0"/>
      <p:bldP spid="18446" grpId="0" animBg="1"/>
      <p:bldP spid="18447" grpId="0"/>
      <p:bldP spid="18448" grpId="0"/>
      <p:bldP spid="18449" grpId="0"/>
      <p:bldP spid="184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963EFE36-18D9-4FE7-88F1-E05FE54B47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914400"/>
            <a:ext cx="7693025" cy="838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he-IL" altLang="en-US" b="1" i="1"/>
              <a:t>כללי עזר אחדים:</a:t>
            </a:r>
            <a:endParaRPr lang="en-US" altLang="en-US" b="1" i="1"/>
          </a:p>
        </p:txBody>
      </p:sp>
      <p:sp>
        <p:nvSpPr>
          <p:cNvPr id="75780" name="Text Box 4">
            <a:extLst>
              <a:ext uri="{FF2B5EF4-FFF2-40B4-BE49-F238E27FC236}">
                <a16:creationId xmlns:a16="http://schemas.microsoft.com/office/drawing/2014/main" id="{BD167AE2-D65A-4247-A121-A74555B5D6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1997075"/>
            <a:ext cx="5410200" cy="396875"/>
          </a:xfrm>
          <a:prstGeom prst="rect">
            <a:avLst/>
          </a:prstGeom>
          <a:solidFill>
            <a:srgbClr val="00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000">
                <a:cs typeface="Guttman Yad-Brush" pitchFamily="2" charset="0"/>
              </a:rPr>
              <a:t>שווא בראש מילה הוא תמיד נע.</a:t>
            </a:r>
            <a:endParaRPr lang="en-US" altLang="en-US" sz="2000">
              <a:cs typeface="Guttman Yad-Brush" pitchFamily="2" charset="0"/>
            </a:endParaRPr>
          </a:p>
        </p:txBody>
      </p:sp>
      <p:sp>
        <p:nvSpPr>
          <p:cNvPr id="75781" name="Text Box 5">
            <a:extLst>
              <a:ext uri="{FF2B5EF4-FFF2-40B4-BE49-F238E27FC236}">
                <a16:creationId xmlns:a16="http://schemas.microsoft.com/office/drawing/2014/main" id="{152E3AC1-9A64-46B6-8539-7B60B9CB4E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3063875"/>
            <a:ext cx="5410200" cy="396875"/>
          </a:xfrm>
          <a:prstGeom prst="rect">
            <a:avLst/>
          </a:prstGeom>
          <a:solidFill>
            <a:srgbClr val="33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000">
                <a:cs typeface="Guttman Yad-Brush" pitchFamily="2" charset="0"/>
              </a:rPr>
              <a:t>שווא בסוף מילה הוא תמיד נח.</a:t>
            </a:r>
            <a:endParaRPr lang="en-US" altLang="en-US" sz="2000">
              <a:cs typeface="Guttman Yad-Brush" pitchFamily="2" charset="0"/>
            </a:endParaRPr>
          </a:p>
        </p:txBody>
      </p:sp>
      <p:sp>
        <p:nvSpPr>
          <p:cNvPr id="75782" name="Text Box 6">
            <a:extLst>
              <a:ext uri="{FF2B5EF4-FFF2-40B4-BE49-F238E27FC236}">
                <a16:creationId xmlns:a16="http://schemas.microsoft.com/office/drawing/2014/main" id="{67995E7B-3CB7-4943-BAA0-132124E7CF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3978275"/>
            <a:ext cx="5410200" cy="396875"/>
          </a:xfrm>
          <a:prstGeom prst="rect">
            <a:avLst/>
          </a:prstGeom>
          <a:solidFill>
            <a:srgbClr val="00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000">
                <a:cs typeface="Guttman Yad-Brush" pitchFamily="2" charset="0"/>
              </a:rPr>
              <a:t>שני שוואים בסוף מילה – תמיד נחים.</a:t>
            </a:r>
            <a:endParaRPr lang="en-US" altLang="en-US" sz="2000">
              <a:cs typeface="Guttman Yad-Brush" pitchFamily="2" charset="0"/>
            </a:endParaRPr>
          </a:p>
        </p:txBody>
      </p:sp>
      <p:sp>
        <p:nvSpPr>
          <p:cNvPr id="75783" name="Text Box 7">
            <a:extLst>
              <a:ext uri="{FF2B5EF4-FFF2-40B4-BE49-F238E27FC236}">
                <a16:creationId xmlns:a16="http://schemas.microsoft.com/office/drawing/2014/main" id="{317E97DE-CC3A-4302-ADCE-71D03B108B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4664075"/>
            <a:ext cx="5410200" cy="701675"/>
          </a:xfrm>
          <a:prstGeom prst="rect">
            <a:avLst/>
          </a:prstGeom>
          <a:solidFill>
            <a:srgbClr val="0066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000">
                <a:cs typeface="Guttman Yad-Brush" pitchFamily="2" charset="0"/>
              </a:rPr>
              <a:t>שני שוואים רצופים  בתוך מילה : הראשון – נח, השני – נע.</a:t>
            </a:r>
            <a:endParaRPr lang="en-US" altLang="en-US" sz="2000">
              <a:cs typeface="Guttman Yad-Brush" pitchFamily="2" charset="0"/>
            </a:endParaRPr>
          </a:p>
        </p:txBody>
      </p:sp>
      <p:sp>
        <p:nvSpPr>
          <p:cNvPr id="75784" name="Text Box 8">
            <a:extLst>
              <a:ext uri="{FF2B5EF4-FFF2-40B4-BE49-F238E27FC236}">
                <a16:creationId xmlns:a16="http://schemas.microsoft.com/office/drawing/2014/main" id="{CF2ADF5D-EE45-42E2-B0C0-870EBBFD24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1752600"/>
            <a:ext cx="1371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600">
                <a:solidFill>
                  <a:srgbClr val="FF3300"/>
                </a:solidFill>
              </a:rPr>
              <a:t>תְּ</a:t>
            </a:r>
            <a:r>
              <a:rPr lang="he-IL" altLang="en-US" sz="3600"/>
              <a:t>כַבְּדוּ</a:t>
            </a:r>
            <a:endParaRPr lang="en-US" altLang="en-US" sz="3600"/>
          </a:p>
        </p:txBody>
      </p:sp>
      <p:sp>
        <p:nvSpPr>
          <p:cNvPr id="75786" name="Text Box 10">
            <a:extLst>
              <a:ext uri="{FF2B5EF4-FFF2-40B4-BE49-F238E27FC236}">
                <a16:creationId xmlns:a16="http://schemas.microsoft.com/office/drawing/2014/main" id="{D26A5DAE-196E-46F7-A203-7EB35F4875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3733800"/>
            <a:ext cx="1371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600"/>
              <a:t>כָּתַ</a:t>
            </a:r>
            <a:r>
              <a:rPr lang="he-IL" altLang="en-US" sz="3600">
                <a:solidFill>
                  <a:srgbClr val="FF3300"/>
                </a:solidFill>
              </a:rPr>
              <a:t>בְתְּ</a:t>
            </a:r>
            <a:endParaRPr lang="en-US" altLang="en-US" sz="3600">
              <a:solidFill>
                <a:srgbClr val="FF3300"/>
              </a:solidFill>
            </a:endParaRPr>
          </a:p>
        </p:txBody>
      </p:sp>
      <p:sp>
        <p:nvSpPr>
          <p:cNvPr id="75787" name="Text Box 11">
            <a:extLst>
              <a:ext uri="{FF2B5EF4-FFF2-40B4-BE49-F238E27FC236}">
                <a16:creationId xmlns:a16="http://schemas.microsoft.com/office/drawing/2014/main" id="{D3901EAB-6383-4DD4-A848-BD350405CE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2819400"/>
            <a:ext cx="1371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/>
              <a:t>  </a:t>
            </a:r>
            <a:r>
              <a:rPr lang="he-IL" altLang="en-US" sz="3600"/>
              <a:t>מֶלֶ</a:t>
            </a:r>
            <a:r>
              <a:rPr lang="he-IL" altLang="en-US" sz="3600">
                <a:solidFill>
                  <a:srgbClr val="FF3300"/>
                </a:solidFill>
              </a:rPr>
              <a:t>ךְ</a:t>
            </a:r>
            <a:endParaRPr lang="en-US" altLang="en-US" sz="3600">
              <a:solidFill>
                <a:srgbClr val="FF3300"/>
              </a:solidFill>
            </a:endParaRPr>
          </a:p>
        </p:txBody>
      </p:sp>
      <p:sp>
        <p:nvSpPr>
          <p:cNvPr id="75788" name="Text Box 12">
            <a:extLst>
              <a:ext uri="{FF2B5EF4-FFF2-40B4-BE49-F238E27FC236}">
                <a16:creationId xmlns:a16="http://schemas.microsoft.com/office/drawing/2014/main" id="{A25639A6-B868-4C52-B157-FE12082A2E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4724400"/>
            <a:ext cx="1447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600"/>
              <a:t>תִּ</a:t>
            </a:r>
            <a:r>
              <a:rPr lang="he-IL" altLang="en-US" sz="3600">
                <a:solidFill>
                  <a:srgbClr val="FF3300"/>
                </a:solidFill>
              </a:rPr>
              <a:t>שְמְ</a:t>
            </a:r>
            <a:r>
              <a:rPr lang="he-IL" altLang="en-US" sz="3600"/>
              <a:t>רוּ</a:t>
            </a:r>
            <a:endParaRPr lang="en-US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 animBg="1"/>
      <p:bldP spid="75781" grpId="0" animBg="1"/>
      <p:bldP spid="75782" grpId="0" animBg="1"/>
      <p:bldP spid="75783" grpId="0" animBg="1"/>
      <p:bldP spid="75784" grpId="0"/>
      <p:bldP spid="75786" grpId="0"/>
      <p:bldP spid="75787" grpId="0"/>
      <p:bldP spid="7578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8210AA52-C830-4D28-86A7-A3E0CB5039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he-IL" altLang="en-US" sz="8000">
                <a:cs typeface="AlexandraH" pitchFamily="2" charset="0"/>
              </a:rPr>
              <a:t>החֲטפים</a:t>
            </a:r>
            <a:endParaRPr lang="en-US" altLang="en-US" sz="8000">
              <a:cs typeface="AlexandraH" pitchFamily="2" charset="0"/>
            </a:endParaRP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47BB8FBE-54FD-4F94-9F0D-42DFD8B76C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70013" y="1827213"/>
            <a:ext cx="7313612" cy="992187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he-IL" altLang="en-US" sz="2400">
                <a:solidFill>
                  <a:srgbClr val="003366"/>
                </a:solidFill>
                <a:cs typeface="Guttman Yad-Brush" pitchFamily="2" charset="0"/>
              </a:rPr>
              <a:t>מתחת לאותיות הגרוניות (אהח"ע) יופיעו לפעמים חֲטָפִים:</a:t>
            </a:r>
            <a:endParaRPr lang="en-US" altLang="en-US" sz="2400">
              <a:solidFill>
                <a:srgbClr val="003366"/>
              </a:solidFill>
              <a:cs typeface="Guttman Yad-Brush" pitchFamily="2" charset="0"/>
            </a:endParaRPr>
          </a:p>
        </p:txBody>
      </p:sp>
      <p:sp>
        <p:nvSpPr>
          <p:cNvPr id="79876" name="Text Box 4">
            <a:extLst>
              <a:ext uri="{FF2B5EF4-FFF2-40B4-BE49-F238E27FC236}">
                <a16:creationId xmlns:a16="http://schemas.microsoft.com/office/drawing/2014/main" id="{F07CF9AE-98E9-4A9A-B3CC-B3270CFCC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3398838"/>
            <a:ext cx="1828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חֲטַף פתח</a:t>
            </a:r>
            <a:endParaRPr lang="en-US" altLang="en-US" sz="2800"/>
          </a:p>
        </p:txBody>
      </p:sp>
      <p:sp>
        <p:nvSpPr>
          <p:cNvPr id="79877" name="Text Box 5">
            <a:extLst>
              <a:ext uri="{FF2B5EF4-FFF2-40B4-BE49-F238E27FC236}">
                <a16:creationId xmlns:a16="http://schemas.microsoft.com/office/drawing/2014/main" id="{17D9B1D6-C302-4FFE-B15E-875E883174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4343400"/>
            <a:ext cx="1600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חֲטַף קמץ</a:t>
            </a:r>
            <a:endParaRPr lang="en-US" altLang="en-US" sz="2800"/>
          </a:p>
        </p:txBody>
      </p:sp>
      <p:sp>
        <p:nvSpPr>
          <p:cNvPr id="79878" name="Text Box 6">
            <a:extLst>
              <a:ext uri="{FF2B5EF4-FFF2-40B4-BE49-F238E27FC236}">
                <a16:creationId xmlns:a16="http://schemas.microsoft.com/office/drawing/2014/main" id="{65B2C06A-21EC-4890-BD16-9721C92856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5257800"/>
            <a:ext cx="1600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חֲטַף סגול</a:t>
            </a:r>
            <a:endParaRPr lang="en-US" altLang="en-US" sz="2800"/>
          </a:p>
        </p:txBody>
      </p:sp>
      <p:sp>
        <p:nvSpPr>
          <p:cNvPr id="79879" name="Text Box 7">
            <a:extLst>
              <a:ext uri="{FF2B5EF4-FFF2-40B4-BE49-F238E27FC236}">
                <a16:creationId xmlns:a16="http://schemas.microsoft.com/office/drawing/2014/main" id="{557F231E-B01B-4A79-B4FA-BF90DE945A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3398838"/>
            <a:ext cx="2514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נֶהֱגֶה </a:t>
            </a:r>
            <a:r>
              <a:rPr lang="en-US" altLang="en-US" sz="2800"/>
              <a:t> </a:t>
            </a:r>
            <a:r>
              <a:rPr lang="he-IL" altLang="en-US" sz="2800"/>
              <a:t>כ- [ </a:t>
            </a:r>
            <a:r>
              <a:rPr lang="en-US" altLang="en-US" sz="2800"/>
              <a:t>a</a:t>
            </a:r>
            <a:r>
              <a:rPr lang="he-IL" altLang="en-US" sz="2800"/>
              <a:t> ]</a:t>
            </a:r>
            <a:endParaRPr lang="en-US" altLang="en-US" sz="2800"/>
          </a:p>
        </p:txBody>
      </p:sp>
      <p:sp>
        <p:nvSpPr>
          <p:cNvPr id="79880" name="Text Box 8">
            <a:extLst>
              <a:ext uri="{FF2B5EF4-FFF2-40B4-BE49-F238E27FC236}">
                <a16:creationId xmlns:a16="http://schemas.microsoft.com/office/drawing/2014/main" id="{B17BE368-DD92-44FB-A37B-A42191A38A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4237038"/>
            <a:ext cx="2667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נֶהֱגֶה </a:t>
            </a:r>
            <a:r>
              <a:rPr lang="en-US" altLang="en-US" sz="2800"/>
              <a:t> </a:t>
            </a:r>
            <a:r>
              <a:rPr lang="he-IL" altLang="en-US" sz="2800"/>
              <a:t>כ- [ </a:t>
            </a:r>
            <a:r>
              <a:rPr lang="en-US" altLang="en-US" sz="2800"/>
              <a:t>o</a:t>
            </a:r>
            <a:r>
              <a:rPr lang="he-IL" altLang="en-US" sz="2800"/>
              <a:t> ]</a:t>
            </a:r>
            <a:endParaRPr lang="en-US" altLang="en-US" sz="2800"/>
          </a:p>
        </p:txBody>
      </p:sp>
      <p:sp>
        <p:nvSpPr>
          <p:cNvPr id="79881" name="Text Box 9">
            <a:extLst>
              <a:ext uri="{FF2B5EF4-FFF2-40B4-BE49-F238E27FC236}">
                <a16:creationId xmlns:a16="http://schemas.microsoft.com/office/drawing/2014/main" id="{ADD0D5D8-677A-4F9C-918B-0CE6B473FD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4999038"/>
            <a:ext cx="2743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800"/>
              <a:t>נֶהֱגֶה </a:t>
            </a:r>
            <a:r>
              <a:rPr lang="en-US" altLang="en-US" sz="2800"/>
              <a:t> </a:t>
            </a:r>
            <a:r>
              <a:rPr lang="he-IL" altLang="en-US" sz="2800"/>
              <a:t>כ- [ </a:t>
            </a:r>
            <a:r>
              <a:rPr lang="en-US" altLang="en-US" sz="2800"/>
              <a:t>e</a:t>
            </a:r>
            <a:r>
              <a:rPr lang="he-IL" altLang="en-US" sz="2800"/>
              <a:t> ]</a:t>
            </a:r>
            <a:endParaRPr lang="en-US" altLang="en-US" sz="2800"/>
          </a:p>
        </p:txBody>
      </p:sp>
      <p:sp>
        <p:nvSpPr>
          <p:cNvPr id="22" name="פרצוף מחייך 21">
            <a:extLst>
              <a:ext uri="{FF2B5EF4-FFF2-40B4-BE49-F238E27FC236}">
                <a16:creationId xmlns:a16="http://schemas.microsoft.com/office/drawing/2014/main" id="{E39A23D6-8709-4B23-8A01-07B95761F5EB}"/>
              </a:ext>
            </a:extLst>
          </p:cNvPr>
          <p:cNvSpPr/>
          <p:nvPr/>
        </p:nvSpPr>
        <p:spPr>
          <a:xfrm>
            <a:off x="1066800" y="6248400"/>
            <a:ext cx="1219200" cy="6096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12299" name="TextBox 22">
            <a:extLst>
              <a:ext uri="{FF2B5EF4-FFF2-40B4-BE49-F238E27FC236}">
                <a16:creationId xmlns:a16="http://schemas.microsoft.com/office/drawing/2014/main" id="{3E8463DA-B467-410B-BA1B-416A8F000E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3429000"/>
            <a:ext cx="1981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he-IL" altLang="en-US" sz="2400"/>
              <a:t>לדוגמא: </a:t>
            </a:r>
            <a:r>
              <a:rPr lang="he-IL" altLang="en-US" sz="2800">
                <a:solidFill>
                  <a:srgbClr val="009999"/>
                </a:solidFill>
              </a:rPr>
              <a:t>עֲ</a:t>
            </a:r>
            <a:r>
              <a:rPr lang="he-IL" altLang="en-US" sz="2400"/>
              <a:t>בודה</a:t>
            </a:r>
          </a:p>
        </p:txBody>
      </p:sp>
      <p:sp>
        <p:nvSpPr>
          <p:cNvPr id="12300" name="TextBox 23">
            <a:extLst>
              <a:ext uri="{FF2B5EF4-FFF2-40B4-BE49-F238E27FC236}">
                <a16:creationId xmlns:a16="http://schemas.microsoft.com/office/drawing/2014/main" id="{589B1488-4515-42EC-A784-64A7337F1C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4419600"/>
            <a:ext cx="1981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he-IL" altLang="en-US" sz="2400"/>
              <a:t>לדוגמא: </a:t>
            </a:r>
            <a:r>
              <a:rPr lang="he-IL" altLang="en-US" sz="2800">
                <a:solidFill>
                  <a:srgbClr val="00B0F0"/>
                </a:solidFill>
              </a:rPr>
              <a:t>אֳ</a:t>
            </a:r>
            <a:r>
              <a:rPr lang="he-IL" altLang="en-US" sz="2400"/>
              <a:t>ניה</a:t>
            </a:r>
          </a:p>
        </p:txBody>
      </p:sp>
      <p:sp>
        <p:nvSpPr>
          <p:cNvPr id="12301" name="TextBox 24">
            <a:extLst>
              <a:ext uri="{FF2B5EF4-FFF2-40B4-BE49-F238E27FC236}">
                <a16:creationId xmlns:a16="http://schemas.microsoft.com/office/drawing/2014/main" id="{DDA999B4-8173-403A-B5CD-0E6F63C42E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5257800"/>
            <a:ext cx="2057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he-IL" altLang="en-US" sz="2400"/>
              <a:t> לדוגמא: </a:t>
            </a:r>
            <a:r>
              <a:rPr lang="he-IL" altLang="en-US" sz="2800">
                <a:solidFill>
                  <a:srgbClr val="7030A0"/>
                </a:solidFill>
              </a:rPr>
              <a:t>אֱ</a:t>
            </a:r>
            <a:r>
              <a:rPr lang="he-IL" altLang="en-US" sz="2400"/>
              <a:t>מת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6" grpId="0"/>
      <p:bldP spid="79877" grpId="0"/>
      <p:bldP spid="79878" grpId="0"/>
      <p:bldP spid="79879" grpId="0"/>
      <p:bldP spid="79880" grpId="0"/>
      <p:bldP spid="7988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>
            <a:extLst>
              <a:ext uri="{FF2B5EF4-FFF2-40B4-BE49-F238E27FC236}">
                <a16:creationId xmlns:a16="http://schemas.microsoft.com/office/drawing/2014/main" id="{3B7D0C2C-71F3-4F1F-B92E-5E4CC809B5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62200" y="1981200"/>
            <a:ext cx="5026025" cy="762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he-IL" altLang="en-US" sz="3200">
                <a:solidFill>
                  <a:schemeClr val="hlink"/>
                </a:solidFill>
                <a:cs typeface="Guttman Yad-Brush" pitchFamily="2" charset="0"/>
              </a:rPr>
              <a:t>דין חטף כדין שווא נע.</a:t>
            </a:r>
            <a:endParaRPr lang="en-US" altLang="en-US" sz="3200">
              <a:solidFill>
                <a:schemeClr val="hlink"/>
              </a:solidFill>
              <a:cs typeface="Guttman Yad-Brush" pitchFamily="2" charset="0"/>
            </a:endParaRPr>
          </a:p>
        </p:txBody>
      </p:sp>
      <p:sp>
        <p:nvSpPr>
          <p:cNvPr id="13315" name="Text Box 4">
            <a:extLst>
              <a:ext uri="{FF2B5EF4-FFF2-40B4-BE49-F238E27FC236}">
                <a16:creationId xmlns:a16="http://schemas.microsoft.com/office/drawing/2014/main" id="{1EEC76CE-F6FC-43E3-B7FC-7E4A672A9B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0" y="838200"/>
            <a:ext cx="2057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600" b="1">
                <a:solidFill>
                  <a:srgbClr val="FF3300"/>
                </a:solidFill>
              </a:rPr>
              <a:t>זכרו:</a:t>
            </a:r>
            <a:endParaRPr lang="en-US" altLang="en-US" sz="3600" b="1">
              <a:solidFill>
                <a:srgbClr val="FF3300"/>
              </a:solidFill>
            </a:endParaRPr>
          </a:p>
        </p:txBody>
      </p:sp>
      <p:sp>
        <p:nvSpPr>
          <p:cNvPr id="81925" name="Text Box 5">
            <a:extLst>
              <a:ext uri="{FF2B5EF4-FFF2-40B4-BE49-F238E27FC236}">
                <a16:creationId xmlns:a16="http://schemas.microsoft.com/office/drawing/2014/main" id="{508587BC-5CCB-4B7C-8185-3B9716772D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0" y="3276600"/>
            <a:ext cx="175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2400">
                <a:solidFill>
                  <a:srgbClr val="000066"/>
                </a:solidFill>
              </a:rPr>
              <a:t>דוגמאות</a:t>
            </a:r>
            <a:r>
              <a:rPr lang="he-IL" altLang="en-US" sz="2400"/>
              <a:t>:</a:t>
            </a:r>
            <a:endParaRPr lang="en-US" altLang="en-US" sz="2400"/>
          </a:p>
        </p:txBody>
      </p:sp>
      <p:sp>
        <p:nvSpPr>
          <p:cNvPr id="81928" name="Text Box 8">
            <a:extLst>
              <a:ext uri="{FF2B5EF4-FFF2-40B4-BE49-F238E27FC236}">
                <a16:creationId xmlns:a16="http://schemas.microsoft.com/office/drawing/2014/main" id="{BF1DD3EF-D3C9-40F1-A2DB-6AC4B0FB1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5410200"/>
            <a:ext cx="2514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200"/>
              <a:t>אֶ</a:t>
            </a:r>
            <a:r>
              <a:rPr lang="he-IL" altLang="en-US" sz="3200">
                <a:solidFill>
                  <a:srgbClr val="FF3300"/>
                </a:solidFill>
              </a:rPr>
              <a:t>עֱ</a:t>
            </a:r>
            <a:r>
              <a:rPr lang="he-IL" altLang="en-US" sz="3200"/>
              <a:t>לֶה</a:t>
            </a:r>
            <a:endParaRPr lang="en-US" altLang="en-US" sz="3200"/>
          </a:p>
        </p:txBody>
      </p:sp>
      <p:sp>
        <p:nvSpPr>
          <p:cNvPr id="81930" name="Text Box 10">
            <a:extLst>
              <a:ext uri="{FF2B5EF4-FFF2-40B4-BE49-F238E27FC236}">
                <a16:creationId xmlns:a16="http://schemas.microsoft.com/office/drawing/2014/main" id="{011E70AE-EFB4-4CBA-AA84-405927B0D5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572000"/>
            <a:ext cx="2057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200"/>
              <a:t>מָ</a:t>
            </a:r>
            <a:r>
              <a:rPr lang="he-IL" altLang="en-US" sz="3200">
                <a:solidFill>
                  <a:srgbClr val="FF3300"/>
                </a:solidFill>
              </a:rPr>
              <a:t>עֳ</a:t>
            </a:r>
            <a:r>
              <a:rPr lang="he-IL" altLang="en-US" sz="3200"/>
              <a:t>מָד</a:t>
            </a:r>
            <a:endParaRPr lang="en-US" altLang="en-US" sz="3200"/>
          </a:p>
        </p:txBody>
      </p:sp>
      <p:sp>
        <p:nvSpPr>
          <p:cNvPr id="81931" name="Text Box 11">
            <a:extLst>
              <a:ext uri="{FF2B5EF4-FFF2-40B4-BE49-F238E27FC236}">
                <a16:creationId xmlns:a16="http://schemas.microsoft.com/office/drawing/2014/main" id="{C6900A9B-55D7-40B7-8E72-8A2533A0FE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3352800"/>
            <a:ext cx="2438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3200"/>
              <a:t>סוֹ</a:t>
            </a:r>
            <a:r>
              <a:rPr lang="he-IL" altLang="en-US" sz="3200">
                <a:solidFill>
                  <a:srgbClr val="FF3300"/>
                </a:solidFill>
              </a:rPr>
              <a:t>עֲ</a:t>
            </a:r>
            <a:r>
              <a:rPr lang="he-IL" altLang="en-US" sz="3200"/>
              <a:t>דִים</a:t>
            </a:r>
            <a:endParaRPr lang="en-US" altLang="en-US" sz="3200"/>
          </a:p>
        </p:txBody>
      </p:sp>
      <p:sp>
        <p:nvSpPr>
          <p:cNvPr id="81932" name="Line 12">
            <a:extLst>
              <a:ext uri="{FF2B5EF4-FFF2-40B4-BE49-F238E27FC236}">
                <a16:creationId xmlns:a16="http://schemas.microsoft.com/office/drawing/2014/main" id="{D5B47A89-796C-4AB6-97C0-A99F765C4D1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800600" y="3886200"/>
            <a:ext cx="76200" cy="6858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33" name="Line 13">
            <a:extLst>
              <a:ext uri="{FF2B5EF4-FFF2-40B4-BE49-F238E27FC236}">
                <a16:creationId xmlns:a16="http://schemas.microsoft.com/office/drawing/2014/main" id="{D11E7E09-2549-4EFB-B5AB-AEF17D0EE17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828800" y="5181600"/>
            <a:ext cx="838200" cy="484188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34" name="Line 14">
            <a:extLst>
              <a:ext uri="{FF2B5EF4-FFF2-40B4-BE49-F238E27FC236}">
                <a16:creationId xmlns:a16="http://schemas.microsoft.com/office/drawing/2014/main" id="{1A381D32-D948-4CBA-BBFE-FF466D45FEA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010400" y="5002213"/>
            <a:ext cx="838200" cy="484187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35" name="Text Box 15">
            <a:extLst>
              <a:ext uri="{FF2B5EF4-FFF2-40B4-BE49-F238E27FC236}">
                <a16:creationId xmlns:a16="http://schemas.microsoft.com/office/drawing/2014/main" id="{05FFD254-AEE3-4BB7-AD96-653CE958C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5715000"/>
            <a:ext cx="990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>
                <a:solidFill>
                  <a:srgbClr val="FF3300"/>
                </a:solidFill>
              </a:rPr>
              <a:t>שווא נע</a:t>
            </a:r>
            <a:endParaRPr lang="en-US" altLang="en-US">
              <a:solidFill>
                <a:srgbClr val="FF3300"/>
              </a:solidFill>
            </a:endParaRPr>
          </a:p>
        </p:txBody>
      </p:sp>
      <p:sp>
        <p:nvSpPr>
          <p:cNvPr id="81936" name="Text Box 16">
            <a:extLst>
              <a:ext uri="{FF2B5EF4-FFF2-40B4-BE49-F238E27FC236}">
                <a16:creationId xmlns:a16="http://schemas.microsoft.com/office/drawing/2014/main" id="{8B5E5EF4-04C4-4319-8E86-96B01694C2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4572000"/>
            <a:ext cx="990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>
                <a:solidFill>
                  <a:srgbClr val="FF3300"/>
                </a:solidFill>
              </a:rPr>
              <a:t>שווא נע</a:t>
            </a:r>
            <a:endParaRPr lang="en-US" altLang="en-US">
              <a:solidFill>
                <a:srgbClr val="FF3300"/>
              </a:solidFill>
            </a:endParaRPr>
          </a:p>
        </p:txBody>
      </p:sp>
      <p:sp>
        <p:nvSpPr>
          <p:cNvPr id="81937" name="Text Box 17">
            <a:extLst>
              <a:ext uri="{FF2B5EF4-FFF2-40B4-BE49-F238E27FC236}">
                <a16:creationId xmlns:a16="http://schemas.microsoft.com/office/drawing/2014/main" id="{8680FF8F-EB14-4E0C-8F01-CBEB0BC4AE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4648200"/>
            <a:ext cx="990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>
                <a:solidFill>
                  <a:srgbClr val="FF3300"/>
                </a:solidFill>
              </a:rPr>
              <a:t>שווא נע</a:t>
            </a:r>
            <a:endParaRPr lang="en-US" altLang="en-US">
              <a:solidFill>
                <a:srgbClr val="FF3300"/>
              </a:solidFill>
            </a:endParaRPr>
          </a:p>
        </p:txBody>
      </p:sp>
      <p:sp>
        <p:nvSpPr>
          <p:cNvPr id="16" name="פרצוף מחייך 15">
            <a:extLst>
              <a:ext uri="{FF2B5EF4-FFF2-40B4-BE49-F238E27FC236}">
                <a16:creationId xmlns:a16="http://schemas.microsoft.com/office/drawing/2014/main" id="{A55B68C6-9DC3-4E08-A083-51D04E3556FD}"/>
              </a:ext>
            </a:extLst>
          </p:cNvPr>
          <p:cNvSpPr/>
          <p:nvPr/>
        </p:nvSpPr>
        <p:spPr>
          <a:xfrm>
            <a:off x="1066800" y="6248400"/>
            <a:ext cx="1219200" cy="6096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1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81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1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5" grpId="0"/>
      <p:bldP spid="81928" grpId="0"/>
      <p:bldP spid="81930" grpId="0"/>
      <p:bldP spid="81931" grpId="0"/>
      <p:bldP spid="81935" grpId="0"/>
      <p:bldP spid="81936" grpId="0"/>
      <p:bldP spid="819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5">
            <a:extLst>
              <a:ext uri="{FF2B5EF4-FFF2-40B4-BE49-F238E27FC236}">
                <a16:creationId xmlns:a16="http://schemas.microsoft.com/office/drawing/2014/main" id="{D22B1073-0DE4-4BD5-B6B5-B3BE37F6A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1600" y="1524000"/>
            <a:ext cx="7391400" cy="42672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>
              <a:solidFill>
                <a:srgbClr val="FF3300"/>
              </a:solidFill>
            </a:endParaRPr>
          </a:p>
        </p:txBody>
      </p:sp>
      <p:sp>
        <p:nvSpPr>
          <p:cNvPr id="14339" name="Text Box 6">
            <a:extLst>
              <a:ext uri="{FF2B5EF4-FFF2-40B4-BE49-F238E27FC236}">
                <a16:creationId xmlns:a16="http://schemas.microsoft.com/office/drawing/2014/main" id="{C584024D-94E8-4067-A0F8-4B3D6227F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2667000"/>
            <a:ext cx="312420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he-IL" altLang="en-US" sz="9600">
                <a:solidFill>
                  <a:srgbClr val="FF3300"/>
                </a:solidFill>
                <a:cs typeface="Guttman Yad-Brush" pitchFamily="2" charset="0"/>
              </a:rPr>
              <a:t>סוף</a:t>
            </a:r>
            <a:endParaRPr lang="en-US" altLang="en-US" sz="9600">
              <a:solidFill>
                <a:srgbClr val="FF3300"/>
              </a:solidFill>
              <a:cs typeface="Guttman Yad-Brush" pitchFamily="2" charset="0"/>
            </a:endParaRPr>
          </a:p>
        </p:txBody>
      </p:sp>
      <p:sp>
        <p:nvSpPr>
          <p:cNvPr id="6" name="פרצוף מחייך 5">
            <a:extLst>
              <a:ext uri="{FF2B5EF4-FFF2-40B4-BE49-F238E27FC236}">
                <a16:creationId xmlns:a16="http://schemas.microsoft.com/office/drawing/2014/main" id="{53AF1E91-02A6-48BF-B162-F0D340A0732D}"/>
              </a:ext>
            </a:extLst>
          </p:cNvPr>
          <p:cNvSpPr/>
          <p:nvPr/>
        </p:nvSpPr>
        <p:spPr>
          <a:xfrm>
            <a:off x="1066800" y="6248400"/>
            <a:ext cx="1219200" cy="6096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clipse">
  <a:themeElements>
    <a:clrScheme name="Eclipse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Eclipse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ערכת נושא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556</TotalTime>
  <Words>343</Words>
  <Application>Microsoft Office PowerPoint</Application>
  <PresentationFormat>‫הצגה על המסך (4:3)</PresentationFormat>
  <Paragraphs>87</Paragraphs>
  <Slides>12</Slides>
  <Notes>3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13" baseType="lpstr">
      <vt:lpstr>Eclipse</vt:lpstr>
      <vt:lpstr>השוואים</vt:lpstr>
      <vt:lpstr>שווא נח</vt:lpstr>
      <vt:lpstr>שווא נע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החֲטפים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השוואים</dc:title>
  <dc:creator>yanir</dc:creator>
  <cp:lastModifiedBy>huda7988@gmail.com</cp:lastModifiedBy>
  <cp:revision>54</cp:revision>
  <dcterms:created xsi:type="dcterms:W3CDTF">2004-12-25T16:55:59Z</dcterms:created>
  <dcterms:modified xsi:type="dcterms:W3CDTF">2020-03-25T09:22:42Z</dcterms:modified>
</cp:coreProperties>
</file>