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7" r:id="rId2"/>
    <p:sldId id="258" r:id="rId3"/>
    <p:sldId id="260" r:id="rId4"/>
    <p:sldId id="264" r:id="rId5"/>
    <p:sldId id="263" r:id="rId6"/>
    <p:sldId id="261" r:id="rId7"/>
    <p:sldId id="262" r:id="rId8"/>
    <p:sldId id="265" r:id="rId9"/>
    <p:sldId id="268" r:id="rId10"/>
    <p:sldId id="266" r:id="rId11"/>
    <p:sldId id="267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7" autoAdjust="0"/>
    <p:restoredTop sz="94660"/>
  </p:normalViewPr>
  <p:slideViewPr>
    <p:cSldViewPr snapToGrid="0">
      <p:cViewPr varScale="1">
        <p:scale>
          <a:sx n="84" d="100"/>
          <a:sy n="84" d="100"/>
        </p:scale>
        <p:origin x="96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2/13/2021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2/13/2021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2/13/2021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2/13/2021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2/13/2021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68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l" defTabSz="457200" rtl="1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285750" indent="-285750" algn="r" defTabSz="457200" rtl="1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r" defTabSz="457200" rtl="1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r" defTabSz="457200" rtl="1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r" defTabSz="457200" rtl="1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r" defTabSz="457200" rtl="1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r" defTabSz="457200" rtl="1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r" defTabSz="457200" rtl="1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r" defTabSz="457200" rtl="1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r" defTabSz="457200" rtl="1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wordwall.net/he/resource/9280090/%D9%85%D8%B1%D8%A7%D8%AC%D8%B9%D8%A9-%D9%81%D9%8A-%D9%83%D9%8A%D9%81%D9%8A%D8%A9-%D8%A8%D9%86%D8%A7%D8%A1-%D8%A7%D8%B3%D9%85-%D8%A7%D9%84%D9%81%D8%A7%D8%B9%D9%84-%D9%85%D9%86-%D8%A7%D9%84%D8%AB%D9%84%D8%A7%D8%AB%D9%8A-%D8%A7%D9%84%D9%85%D8%AC%D8%B1%D8%AF-%D9%88%D8%A7%D9%84%D9%85%D8%B2%D9%8A%D8%AF" TargetMode="Externa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wordwall.net/he/resource/5931846/%D8%A7%D8%B3%D9%85-%D8%A7%D9%84%D9%85%D9%81%D8%B9%D9%88%D9%84" TargetMode="External"/><Relationship Id="rId2" Type="http://schemas.openxmlformats.org/officeDocument/2006/relationships/hyperlink" Target="https://wordwall.net/he/resource/9280090/%D9%85%D8%B1%D8%A7%D8%AC%D8%B9%D8%A9-%D9%81%D9%8A-%D9%83%D9%8A%D9%81%D9%8A%D8%A9-%D8%A8%D9%86%D8%A7%D8%A1-%D8%A7%D8%B3%D9%85-%D8%A7%D9%84%D9%81%D8%A7%D8%B9%D9%84-%D9%85%D9%86-%D8%A7%D9%84%D8%AB%D9%84%D8%A7%D8%AB%D9%8A-%D8%A7%D9%84%D9%85%D8%AC%D8%B1%D8%AF-%D9%88%D8%A7%D9%84%D9%85%D8%B2%D9%8A%D8%AF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1" y="1470074"/>
            <a:ext cx="10949770" cy="1041009"/>
          </a:xfrm>
        </p:spPr>
        <p:txBody>
          <a:bodyPr/>
          <a:lstStyle/>
          <a:p>
            <a:r>
              <a:rPr lang="ar-SA" dirty="0"/>
              <a:t>اسم الفاعل واسم </a:t>
            </a:r>
            <a:r>
              <a:rPr lang="ar-SA" dirty="0" smtClean="0"/>
              <a:t>المفعول- </a:t>
            </a:r>
            <a:r>
              <a:rPr lang="ar-SA" dirty="0"/>
              <a:t>المشتقان من الأفعال </a:t>
            </a:r>
            <a:r>
              <a:rPr lang="ar-SA" dirty="0" smtClean="0"/>
              <a:t>المجردة والمزيدة.</a:t>
            </a:r>
            <a:endParaRPr lang="en-US" dirty="0"/>
          </a:p>
          <a:p>
            <a:endParaRPr lang="he-IL" dirty="0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-1960312" y="100379"/>
            <a:ext cx="20392279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e-IL"/>
          </a:p>
        </p:txBody>
      </p:sp>
      <p:graphicFrame>
        <p:nvGraphicFramePr>
          <p:cNvPr id="7" name="Object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79102840"/>
              </p:ext>
            </p:extLst>
          </p:nvPr>
        </p:nvGraphicFramePr>
        <p:xfrm>
          <a:off x="1456006" y="145183"/>
          <a:ext cx="8778239" cy="1095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8" name="Picture" r:id="rId3" imgW="0" imgH="0" progId="StaticMetafile">
                  <p:embed/>
                </p:oleObj>
              </mc:Choice>
              <mc:Fallback>
                <p:oleObj name="Picture" r:id="rId3" imgW="0" imgH="0" progId="StaticMetafile">
                  <p:embed/>
                  <p:pic>
                    <p:nvPicPr>
                      <p:cNvPr id="0" name="rectole0000000000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56006" y="145183"/>
                        <a:ext cx="8778239" cy="1095375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ounded Rectangle 7"/>
          <p:cNvSpPr/>
          <p:nvPr/>
        </p:nvSpPr>
        <p:spPr>
          <a:xfrm>
            <a:off x="2119533" y="2407919"/>
            <a:ext cx="9847385" cy="52050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/>
              <a:t>في اللغة العربية كلمات مشتقة عديدة, سنتعلّم هنا عن اسم الفاعل واسم المفعول.</a:t>
            </a:r>
            <a:endParaRPr lang="he-IL" dirty="0"/>
          </a:p>
        </p:txBody>
      </p:sp>
      <p:sp>
        <p:nvSpPr>
          <p:cNvPr id="9" name="Rounded Rectangle 8"/>
          <p:cNvSpPr/>
          <p:nvPr/>
        </p:nvSpPr>
        <p:spPr>
          <a:xfrm>
            <a:off x="836611" y="3596639"/>
            <a:ext cx="9847385" cy="52050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/>
              <a:t>كلّ كلمة تشتقّ(تؤخذ) من كلمة أخرى, تسمّى : مشتقّة .</a:t>
            </a:r>
            <a:endParaRPr lang="he-IL" dirty="0"/>
          </a:p>
        </p:txBody>
      </p:sp>
      <p:sp>
        <p:nvSpPr>
          <p:cNvPr id="10" name="Rounded Rectangle 9"/>
          <p:cNvSpPr/>
          <p:nvPr/>
        </p:nvSpPr>
        <p:spPr>
          <a:xfrm>
            <a:off x="327828" y="5054989"/>
            <a:ext cx="9336675" cy="52050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/>
              <a:t>اسم الفاعل واسم المفعول يشتقّان, أي يؤخذان ويصاغان من الفعل, ولهذا نقول أنهما مشتقّان.</a:t>
            </a:r>
            <a:endParaRPr lang="he-IL" dirty="0"/>
          </a:p>
        </p:txBody>
      </p:sp>
      <p:sp>
        <p:nvSpPr>
          <p:cNvPr id="11" name="Cloud Callout 10"/>
          <p:cNvSpPr/>
          <p:nvPr/>
        </p:nvSpPr>
        <p:spPr>
          <a:xfrm>
            <a:off x="327828" y="1381454"/>
            <a:ext cx="1470074" cy="910663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/>
              <a:t>صفحة 115 الأساس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4254253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Wave 1"/>
          <p:cNvSpPr/>
          <p:nvPr/>
        </p:nvSpPr>
        <p:spPr>
          <a:xfrm>
            <a:off x="3514578" y="1350499"/>
            <a:ext cx="5257800" cy="1017270"/>
          </a:xfrm>
          <a:prstGeom prst="wav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/>
              <a:t>لعبة محوسبة في اسم الفاعل واسم المفعول</a:t>
            </a:r>
            <a:endParaRPr lang="he-IL" dirty="0"/>
          </a:p>
        </p:txBody>
      </p:sp>
      <p:sp>
        <p:nvSpPr>
          <p:cNvPr id="3" name="Rectangle 2">
            <a:hlinkClick r:id="rId2"/>
          </p:cNvPr>
          <p:cNvSpPr/>
          <p:nvPr/>
        </p:nvSpPr>
        <p:spPr>
          <a:xfrm>
            <a:off x="2393706" y="2927252"/>
            <a:ext cx="7898130" cy="126960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n-CL" sz="1200" dirty="0"/>
              <a:t>https://wordwall.net/he/resource/9280090/%D9%85%D8%B1%D8%A7%D8%AC%D8%B9%D8%A9-%D9%81%D9%8A-%D9%83%D9%8A%D9%81%D9%8A%D8%A9-%D8%A8%D9%86%D8%A7%D8%A1-%D8%A7%D8%B3%D9%85-%D8%A7%D9%84%D9%81%D8%A7%D8%B9%D9%84-%D9%85%D9%86-%D8%A7%D9%84%D8%AB%D9%84%D8%A7%D8%AB%D9%8A-%D8%A7%D9%84%D9%85%D8%AC%D8%B1%D8%AF-%D9%88%D8%A7%D9%84%D9%85%D8%B2%D9%8A%D8%AF</a:t>
            </a:r>
            <a:endParaRPr lang="he-IL" sz="1200" dirty="0"/>
          </a:p>
        </p:txBody>
      </p:sp>
    </p:spTree>
    <p:extLst>
      <p:ext uri="{BB962C8B-B14F-4D97-AF65-F5344CB8AC3E}">
        <p14:creationId xmlns:p14="http://schemas.microsoft.com/office/powerpoint/2010/main" val="3401500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loud Callout 1"/>
          <p:cNvSpPr/>
          <p:nvPr/>
        </p:nvSpPr>
        <p:spPr>
          <a:xfrm>
            <a:off x="8774723" y="32019"/>
            <a:ext cx="2606040" cy="1645920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المهمة</a:t>
            </a:r>
            <a:endParaRPr lang="he-IL" dirty="0"/>
          </a:p>
        </p:txBody>
      </p:sp>
      <p:sp>
        <p:nvSpPr>
          <p:cNvPr id="3" name="Rounded Rectangle 2">
            <a:hlinkClick r:id="rId2"/>
          </p:cNvPr>
          <p:cNvSpPr/>
          <p:nvPr/>
        </p:nvSpPr>
        <p:spPr>
          <a:xfrm>
            <a:off x="2315894" y="3516665"/>
            <a:ext cx="6775939" cy="11586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n-CL" sz="1050" dirty="0">
                <a:solidFill>
                  <a:schemeClr val="tx1">
                    <a:lumMod val="65000"/>
                  </a:schemeClr>
                </a:solidFill>
              </a:rPr>
              <a:t>https://wordwall.net/he/resource/9280090/%D9%85%D8%B1%D8%A7%D8%AC%D8%B9%D8%A9-%D9%81%D9%8A-%D9%83%D9%8A%D9%81%D9%8A%D8%A9-%D8%A8%D9%86%D8%A7%D8%A1-%D8%A7%D8%B3%D9%85-%D8%A7%D9%84%D9%81%D8%A7%D8%B9%D9%84-%D9%85%D9%86-%D8%A7%D9%84%D8%AB%D9%84%D8%A7%D8%AB%D9%8A-%D8%A7%D9%84%D9%85%D8%AC%D8%B1%D8%AF-%D9%88%D8%A7%D9%84%D9%85%D8%B2%D9%8A%D8%AF</a:t>
            </a:r>
            <a:endParaRPr lang="he-IL" sz="1050" dirty="0">
              <a:solidFill>
                <a:schemeClr val="tx1">
                  <a:lumMod val="65000"/>
                </a:schemeClr>
              </a:solidFill>
            </a:endParaRPr>
          </a:p>
        </p:txBody>
      </p:sp>
      <p:sp>
        <p:nvSpPr>
          <p:cNvPr id="5" name="Wave 4"/>
          <p:cNvSpPr/>
          <p:nvPr/>
        </p:nvSpPr>
        <p:spPr>
          <a:xfrm>
            <a:off x="2584353" y="1677939"/>
            <a:ext cx="6507480" cy="1436003"/>
          </a:xfrm>
          <a:prstGeom prst="wav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/>
              <a:t>أعزائي الطلاب,</a:t>
            </a:r>
          </a:p>
          <a:p>
            <a:pPr algn="ctr"/>
            <a:r>
              <a:rPr lang="ar-SA" dirty="0" smtClean="0"/>
              <a:t>اضغطوا على الروابط التالية وقوموا بالإجابة عن أسئلة الألعاب التعليميّة.</a:t>
            </a:r>
            <a:endParaRPr lang="he-IL" dirty="0"/>
          </a:p>
        </p:txBody>
      </p:sp>
      <p:sp>
        <p:nvSpPr>
          <p:cNvPr id="6" name="6-Point Star 5"/>
          <p:cNvSpPr/>
          <p:nvPr/>
        </p:nvSpPr>
        <p:spPr>
          <a:xfrm>
            <a:off x="118110" y="5434819"/>
            <a:ext cx="1062990" cy="1329690"/>
          </a:xfrm>
          <a:prstGeom prst="star6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/>
              <a:t>عملًا ممتعًا</a:t>
            </a:r>
            <a:endParaRPr lang="he-IL" dirty="0"/>
          </a:p>
        </p:txBody>
      </p:sp>
      <p:sp>
        <p:nvSpPr>
          <p:cNvPr id="8" name="Rounded Rectangle 7"/>
          <p:cNvSpPr/>
          <p:nvPr/>
        </p:nvSpPr>
        <p:spPr>
          <a:xfrm>
            <a:off x="2315894" y="5078068"/>
            <a:ext cx="6775939" cy="140530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n-CL" dirty="0" smtClean="0">
                <a:solidFill>
                  <a:schemeClr val="bg1"/>
                </a:solidFill>
                <a:hlinkClick r:id="rId3"/>
              </a:rPr>
              <a:t>https://wordwall.net/he/resource/5931846/%D8%A7%D8%B3%D9%85-%D8%A7%D9%84%D9%85%D9%81%D8%B9%D9%88%D9%84</a:t>
            </a:r>
            <a:endParaRPr lang="he-IL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9504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4546" y="270012"/>
            <a:ext cx="11847540" cy="1389315"/>
          </a:xfr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algn="r"/>
            <a:r>
              <a:rPr lang="ar-SA" dirty="0" smtClean="0">
                <a:solidFill>
                  <a:srgbClr val="FFFF00"/>
                </a:solidFill>
              </a:rPr>
              <a:t>اسم الفاعل </a:t>
            </a:r>
            <a:r>
              <a:rPr lang="ar-SA" dirty="0" smtClean="0"/>
              <a:t>اسم يدل في لفظه على الذي صدر منه الفعل.</a:t>
            </a:r>
            <a:endParaRPr lang="he-IL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936576" y="3088916"/>
            <a:ext cx="6070514" cy="1006137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2500"/>
          </a:bodyPr>
          <a:lstStyle/>
          <a:p>
            <a:pPr algn="r"/>
            <a:r>
              <a:rPr lang="ar-SA" dirty="0" smtClean="0"/>
              <a:t>1.      يُشتق </a:t>
            </a:r>
            <a:r>
              <a:rPr lang="ar-SA" dirty="0"/>
              <a:t>اسم الفاعل من الفعل </a:t>
            </a:r>
            <a:r>
              <a:rPr lang="ar-SA" dirty="0" smtClean="0"/>
              <a:t>المجرد </a:t>
            </a:r>
            <a:r>
              <a:rPr lang="ar-SA" dirty="0"/>
              <a:t>على وزن </a:t>
            </a:r>
            <a:r>
              <a:rPr lang="ar-SA" dirty="0" smtClean="0">
                <a:solidFill>
                  <a:srgbClr val="FF0000"/>
                </a:solidFill>
              </a:rPr>
              <a:t>فاعِل.</a:t>
            </a:r>
          </a:p>
          <a:p>
            <a:pPr algn="r"/>
            <a:r>
              <a:rPr lang="ar-SA" dirty="0" smtClean="0">
                <a:solidFill>
                  <a:schemeClr val="tx1"/>
                </a:solidFill>
              </a:rPr>
              <a:t>نحو: شرِبَ- </a:t>
            </a:r>
            <a:r>
              <a:rPr lang="ar-SA" dirty="0" smtClean="0">
                <a:solidFill>
                  <a:srgbClr val="FFFF00"/>
                </a:solidFill>
              </a:rPr>
              <a:t>شارِب</a:t>
            </a:r>
            <a:r>
              <a:rPr lang="ar-SA" dirty="0" smtClean="0">
                <a:solidFill>
                  <a:srgbClr val="FFC000"/>
                </a:solidFill>
              </a:rPr>
              <a:t>ٌ</a:t>
            </a:r>
            <a:r>
              <a:rPr lang="ar-SA" dirty="0" smtClean="0">
                <a:solidFill>
                  <a:schemeClr val="tx1"/>
                </a:solidFill>
              </a:rPr>
              <a:t>/ سجَدَ- </a:t>
            </a:r>
            <a:r>
              <a:rPr lang="ar-SA" dirty="0" smtClean="0">
                <a:solidFill>
                  <a:srgbClr val="FFFF00"/>
                </a:solidFill>
              </a:rPr>
              <a:t>ساجِدٌ</a:t>
            </a:r>
            <a:r>
              <a:rPr lang="ar-SA" dirty="0" smtClean="0">
                <a:solidFill>
                  <a:schemeClr val="tx1"/>
                </a:solidFill>
              </a:rPr>
              <a:t> / شكَرَ - </a:t>
            </a:r>
            <a:r>
              <a:rPr lang="ar-SA" dirty="0" smtClean="0">
                <a:solidFill>
                  <a:srgbClr val="FFFF00"/>
                </a:solidFill>
              </a:rPr>
              <a:t>شاكِرٌ</a:t>
            </a:r>
            <a:endParaRPr lang="he-IL" dirty="0">
              <a:solidFill>
                <a:srgbClr val="FFFF00"/>
              </a:solidFill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4870689" y="1814913"/>
            <a:ext cx="2202288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/>
              <a:t>هناك صورتان لاشتقاق اسم الفاعل</a:t>
            </a:r>
            <a:endParaRPr lang="he-IL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3699145"/>
              </p:ext>
            </p:extLst>
          </p:nvPr>
        </p:nvGraphicFramePr>
        <p:xfrm>
          <a:off x="3357421" y="4501175"/>
          <a:ext cx="5228823" cy="2046933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1535108"/>
                <a:gridCol w="1535108"/>
                <a:gridCol w="2158607"/>
              </a:tblGrid>
              <a:tr h="820575"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 u="none" dirty="0">
                          <a:effectLst/>
                        </a:rPr>
                        <a:t>اوزان الفعل المجرد</a:t>
                      </a:r>
                      <a:endParaRPr lang="en-US" sz="1100" u="none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 u="none" dirty="0">
                          <a:effectLst/>
                        </a:rPr>
                        <a:t>الفعل</a:t>
                      </a:r>
                      <a:endParaRPr lang="en-US" sz="1100" u="none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 u="sng" dirty="0">
                          <a:effectLst/>
                        </a:rPr>
                        <a:t>ا</a:t>
                      </a:r>
                      <a:r>
                        <a:rPr lang="ar-SA" sz="1400" u="none" dirty="0">
                          <a:effectLst/>
                        </a:rPr>
                        <a:t>سم الفاعل</a:t>
                      </a:r>
                      <a:endParaRPr lang="en-US" sz="1100" u="none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408786"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>
                          <a:effectLst/>
                        </a:rPr>
                        <a:t>فَعَلَ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>
                          <a:effectLst/>
                        </a:rPr>
                        <a:t>زَرَعَ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 dirty="0" smtClean="0">
                          <a:effectLst/>
                        </a:rPr>
                        <a:t>زارِع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408786"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 u="none" dirty="0" smtClean="0">
                          <a:effectLst/>
                        </a:rPr>
                        <a:t>فَعِلَ</a:t>
                      </a:r>
                      <a:endParaRPr lang="en-US" sz="1100" u="none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 dirty="0">
                          <a:effectLst/>
                        </a:rPr>
                        <a:t>حَفِظَ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>
                          <a:effectLst/>
                        </a:rPr>
                        <a:t>حافِظ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408786"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 u="none" dirty="0">
                          <a:effectLst/>
                        </a:rPr>
                        <a:t>فَعُلَ</a:t>
                      </a:r>
                      <a:endParaRPr lang="en-US" sz="1100" u="none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600" b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حَلُمَ</a:t>
                      </a:r>
                      <a:endParaRPr lang="en-US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600" b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حالِم</a:t>
                      </a:r>
                      <a:endParaRPr lang="en-US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33102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 txBox="1">
            <a:spLocks/>
          </p:cNvSpPr>
          <p:nvPr/>
        </p:nvSpPr>
        <p:spPr>
          <a:xfrm>
            <a:off x="3554730" y="607548"/>
            <a:ext cx="5189219" cy="142699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t">
            <a:normAutofit fontScale="85000" lnSpcReduction="20000"/>
          </a:bodyPr>
          <a:lstStyle>
            <a:lvl1pPr marL="0" indent="0" algn="l" defTabSz="457200" rtl="1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21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ctr" defTabSz="457200" rtl="1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8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ctr" defTabSz="457200" rtl="1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6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ctr" defTabSz="457200" rtl="1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ctr" defTabSz="457200" rtl="1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ctr" defTabSz="457200" rtl="1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ctr" defTabSz="457200" rtl="1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ctr" defTabSz="457200" rtl="1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ctr" defTabSz="457200" rtl="1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ar-SA" dirty="0" smtClean="0"/>
              <a:t>2- يُشتق </a:t>
            </a:r>
            <a:r>
              <a:rPr lang="ar-SA" b="1" dirty="0" smtClean="0">
                <a:solidFill>
                  <a:srgbClr val="FFFF00"/>
                </a:solidFill>
              </a:rPr>
              <a:t>اسم الفاعل </a:t>
            </a:r>
            <a:r>
              <a:rPr lang="ar-SA" dirty="0" smtClean="0"/>
              <a:t>من الفعل </a:t>
            </a:r>
            <a:r>
              <a:rPr lang="ar-SA" dirty="0" smtClean="0"/>
              <a:t>المزيد:</a:t>
            </a:r>
          </a:p>
          <a:p>
            <a:pPr algn="r"/>
            <a:r>
              <a:rPr lang="ar-SA" dirty="0" smtClean="0"/>
              <a:t>على </a:t>
            </a:r>
            <a:r>
              <a:rPr lang="ar-SA" dirty="0" smtClean="0"/>
              <a:t>وزن المضارع بقلب حرف المضارعة </a:t>
            </a:r>
            <a:r>
              <a:rPr lang="ar-SA" dirty="0" smtClean="0">
                <a:solidFill>
                  <a:srgbClr val="FF0000"/>
                </a:solidFill>
              </a:rPr>
              <a:t>ميما </a:t>
            </a:r>
            <a:r>
              <a:rPr lang="ar-SA" dirty="0" smtClean="0">
                <a:solidFill>
                  <a:srgbClr val="FF0000"/>
                </a:solidFill>
              </a:rPr>
              <a:t>مضمومة</a:t>
            </a:r>
          </a:p>
          <a:p>
            <a:pPr algn="r"/>
            <a:r>
              <a:rPr lang="ar-SA" dirty="0" smtClean="0">
                <a:solidFill>
                  <a:srgbClr val="FF0000"/>
                </a:solidFill>
              </a:rPr>
              <a:t> </a:t>
            </a:r>
            <a:r>
              <a:rPr lang="ar-SA" dirty="0" smtClean="0"/>
              <a:t>و</a:t>
            </a:r>
            <a:r>
              <a:rPr lang="ar-SA" dirty="0" smtClean="0">
                <a:solidFill>
                  <a:srgbClr val="FF0000"/>
                </a:solidFill>
              </a:rPr>
              <a:t>كسر</a:t>
            </a:r>
            <a:r>
              <a:rPr lang="ar-SA" dirty="0" smtClean="0"/>
              <a:t> ما قبل الاخر.</a:t>
            </a:r>
          </a:p>
          <a:p>
            <a:pPr algn="r"/>
            <a:r>
              <a:rPr lang="ar-SA" dirty="0"/>
              <a:t>ن</a:t>
            </a:r>
            <a:r>
              <a:rPr lang="ar-SA" dirty="0" smtClean="0"/>
              <a:t>حو: تسابقَ – يتسابق - </a:t>
            </a:r>
            <a:r>
              <a:rPr lang="ar-SA" dirty="0" smtClean="0">
                <a:solidFill>
                  <a:srgbClr val="FF0000"/>
                </a:solidFill>
              </a:rPr>
              <a:t>مُ</a:t>
            </a:r>
            <a:r>
              <a:rPr lang="ar-SA" dirty="0" smtClean="0">
                <a:solidFill>
                  <a:srgbClr val="FFC000"/>
                </a:solidFill>
              </a:rPr>
              <a:t>تسا</a:t>
            </a:r>
            <a:r>
              <a:rPr lang="ar-SA" dirty="0" smtClean="0">
                <a:solidFill>
                  <a:srgbClr val="FF0000"/>
                </a:solidFill>
              </a:rPr>
              <a:t>بِ</a:t>
            </a:r>
            <a:r>
              <a:rPr lang="ar-SA" dirty="0" smtClean="0">
                <a:solidFill>
                  <a:srgbClr val="FFC000"/>
                </a:solidFill>
              </a:rPr>
              <a:t>قٌ </a:t>
            </a:r>
            <a:endParaRPr lang="he-IL" dirty="0">
              <a:solidFill>
                <a:srgbClr val="FFC000"/>
              </a:solidFill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37544905"/>
              </p:ext>
            </p:extLst>
          </p:nvPr>
        </p:nvGraphicFramePr>
        <p:xfrm>
          <a:off x="1822168" y="2321169"/>
          <a:ext cx="8128000" cy="360680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2032000"/>
                <a:gridCol w="2032000"/>
                <a:gridCol w="2032000"/>
                <a:gridCol w="2032000"/>
              </a:tblGrid>
              <a:tr h="613927"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أوزان</a:t>
                      </a:r>
                      <a:r>
                        <a:rPr lang="ar-SA" baseline="0" dirty="0" smtClean="0"/>
                        <a:t> الفعل المزيد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الفعل 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الفعل المضارع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اسم الفاعل</a:t>
                      </a:r>
                      <a:endParaRPr lang="he-I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فعّل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فكّرَ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يفكِّرُ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مُفكِّرٌ</a:t>
                      </a:r>
                      <a:endParaRPr lang="he-I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أفعلَ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أرسلَ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يُرسِلُ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مُرسِلٌ</a:t>
                      </a:r>
                      <a:endParaRPr lang="he-I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فاعلَ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شاركَ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يُشارِكُ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مُشارِكٌ</a:t>
                      </a:r>
                      <a:endParaRPr lang="he-I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تفاعلَ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تعاونَ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يَتعاوَنُ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مُتعاوِنٌ</a:t>
                      </a:r>
                      <a:endParaRPr lang="he-I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تفعّلَ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تخرّجَ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يتخرَّجُ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مُتخرِّجٌ</a:t>
                      </a:r>
                      <a:endParaRPr lang="he-I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انفعلَ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اندفَعَ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يندَفِعُ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مُندَفِعٌ</a:t>
                      </a:r>
                      <a:endParaRPr lang="he-I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افتعلَ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استمعَ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يستمِعُ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مُستمِعٌ</a:t>
                      </a:r>
                      <a:endParaRPr lang="he-I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استفعل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استخدمَ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يَستخدِمُ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مُستخدِمٌ</a:t>
                      </a:r>
                      <a:endParaRPr lang="he-IL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88286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al Callout 2"/>
          <p:cNvSpPr/>
          <p:nvPr/>
        </p:nvSpPr>
        <p:spPr>
          <a:xfrm>
            <a:off x="8689536" y="222738"/>
            <a:ext cx="2937217" cy="1333793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تدريبات</a:t>
            </a:r>
            <a:endParaRPr lang="he-IL" sz="2400" b="1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99679547"/>
              </p:ext>
            </p:extLst>
          </p:nvPr>
        </p:nvGraphicFramePr>
        <p:xfrm>
          <a:off x="5521567" y="1910866"/>
          <a:ext cx="4325818" cy="3426264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2162909"/>
                <a:gridCol w="2162909"/>
              </a:tblGrid>
              <a:tr h="428283">
                <a:tc>
                  <a:txBody>
                    <a:bodyPr/>
                    <a:lstStyle/>
                    <a:p>
                      <a:pPr rtl="1"/>
                      <a:r>
                        <a:rPr lang="ar-AE" dirty="0" smtClean="0"/>
                        <a:t>الفعل المجرّد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AE" dirty="0" smtClean="0"/>
                        <a:t>اسم الفاعِل</a:t>
                      </a:r>
                      <a:endParaRPr lang="he-IL" dirty="0"/>
                    </a:p>
                  </a:txBody>
                  <a:tcPr/>
                </a:tc>
              </a:tr>
              <a:tr h="428283">
                <a:tc>
                  <a:txBody>
                    <a:bodyPr/>
                    <a:lstStyle/>
                    <a:p>
                      <a:pPr rtl="1"/>
                      <a:r>
                        <a:rPr lang="ar-AE" dirty="0" smtClean="0"/>
                        <a:t>جمَعَ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</a:tr>
              <a:tr h="428283">
                <a:tc>
                  <a:txBody>
                    <a:bodyPr/>
                    <a:lstStyle/>
                    <a:p>
                      <a:pPr rtl="1"/>
                      <a:r>
                        <a:rPr lang="ar-AE" dirty="0" smtClean="0"/>
                        <a:t>نسِيَ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</a:tr>
              <a:tr h="428283">
                <a:tc>
                  <a:txBody>
                    <a:bodyPr/>
                    <a:lstStyle/>
                    <a:p>
                      <a:pPr rtl="1"/>
                      <a:r>
                        <a:rPr lang="ar-AE" dirty="0" smtClean="0"/>
                        <a:t>علِمَ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</a:tr>
              <a:tr h="428283">
                <a:tc>
                  <a:txBody>
                    <a:bodyPr/>
                    <a:lstStyle/>
                    <a:p>
                      <a:pPr rtl="1"/>
                      <a:r>
                        <a:rPr lang="ar-AE" dirty="0" smtClean="0"/>
                        <a:t>قادَ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</a:tr>
              <a:tr h="428283">
                <a:tc>
                  <a:txBody>
                    <a:bodyPr/>
                    <a:lstStyle/>
                    <a:p>
                      <a:pPr rtl="1"/>
                      <a:r>
                        <a:rPr lang="ar-AE" dirty="0" smtClean="0"/>
                        <a:t>مرَّ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</a:tr>
              <a:tr h="428283">
                <a:tc>
                  <a:txBody>
                    <a:bodyPr/>
                    <a:lstStyle/>
                    <a:p>
                      <a:pPr rtl="1"/>
                      <a:r>
                        <a:rPr lang="ar-AE" dirty="0" smtClean="0"/>
                        <a:t>عمِلَ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</a:tr>
              <a:tr h="428283">
                <a:tc>
                  <a:txBody>
                    <a:bodyPr/>
                    <a:lstStyle/>
                    <a:p>
                      <a:pPr rtl="1"/>
                      <a:r>
                        <a:rPr lang="ar-AE" dirty="0" smtClean="0"/>
                        <a:t>شكا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92992070"/>
              </p:ext>
            </p:extLst>
          </p:nvPr>
        </p:nvGraphicFramePr>
        <p:xfrm>
          <a:off x="468922" y="1910868"/>
          <a:ext cx="4677508" cy="3413107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2338754"/>
                <a:gridCol w="2338754"/>
              </a:tblGrid>
              <a:tr h="423902">
                <a:tc>
                  <a:txBody>
                    <a:bodyPr/>
                    <a:lstStyle/>
                    <a:p>
                      <a:pPr rtl="1"/>
                      <a:r>
                        <a:rPr lang="ar-AE" dirty="0" smtClean="0"/>
                        <a:t>الفعل المزيد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AE" dirty="0" smtClean="0"/>
                        <a:t>اسم الفاعِل</a:t>
                      </a:r>
                      <a:endParaRPr lang="he-IL" dirty="0"/>
                    </a:p>
                  </a:txBody>
                  <a:tcPr/>
                </a:tc>
              </a:tr>
              <a:tr h="423902">
                <a:tc>
                  <a:txBody>
                    <a:bodyPr/>
                    <a:lstStyle/>
                    <a:p>
                      <a:pPr rtl="1"/>
                      <a:r>
                        <a:rPr lang="ar-AE" dirty="0" smtClean="0"/>
                        <a:t>تقدّمَ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</a:tr>
              <a:tr h="423902">
                <a:tc>
                  <a:txBody>
                    <a:bodyPr/>
                    <a:lstStyle/>
                    <a:p>
                      <a:pPr rtl="1"/>
                      <a:r>
                        <a:rPr lang="ar-AE" dirty="0" smtClean="0"/>
                        <a:t>ساعَدَ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</a:tr>
              <a:tr h="445793">
                <a:tc>
                  <a:txBody>
                    <a:bodyPr/>
                    <a:lstStyle/>
                    <a:p>
                      <a:pPr rtl="1"/>
                      <a:r>
                        <a:rPr lang="ar-AE" dirty="0" smtClean="0"/>
                        <a:t>اهتزَ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</a:tr>
              <a:tr h="423902">
                <a:tc>
                  <a:txBody>
                    <a:bodyPr/>
                    <a:lstStyle/>
                    <a:p>
                      <a:pPr rtl="1"/>
                      <a:r>
                        <a:rPr lang="ar-AE" dirty="0" smtClean="0"/>
                        <a:t>فكّكَ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</a:tr>
              <a:tr h="423902">
                <a:tc>
                  <a:txBody>
                    <a:bodyPr/>
                    <a:lstStyle/>
                    <a:p>
                      <a:pPr rtl="1"/>
                      <a:r>
                        <a:rPr lang="ar-AE" dirty="0" smtClean="0"/>
                        <a:t>تمرّدَ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</a:tr>
              <a:tr h="423902">
                <a:tc>
                  <a:txBody>
                    <a:bodyPr/>
                    <a:lstStyle/>
                    <a:p>
                      <a:pPr rtl="1"/>
                      <a:r>
                        <a:rPr lang="ar-AE" dirty="0" smtClean="0"/>
                        <a:t>استنتجَ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</a:tr>
              <a:tr h="423902">
                <a:tc>
                  <a:txBody>
                    <a:bodyPr/>
                    <a:lstStyle/>
                    <a:p>
                      <a:pPr rtl="1"/>
                      <a:r>
                        <a:rPr lang="ar-AE" dirty="0" smtClean="0"/>
                        <a:t>اقترَح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85554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loud Callout 2"/>
          <p:cNvSpPr/>
          <p:nvPr/>
        </p:nvSpPr>
        <p:spPr>
          <a:xfrm>
            <a:off x="3259015" y="1817077"/>
            <a:ext cx="4865077" cy="2919046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b="1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اسم المفعول</a:t>
            </a:r>
            <a:endParaRPr lang="he-IL" sz="3200" b="1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877717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154545" y="305182"/>
            <a:ext cx="11847540" cy="102712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b">
            <a:normAutofit fontScale="97500"/>
          </a:bodyPr>
          <a:lstStyle>
            <a:lvl1pPr algn="l" defTabSz="457200" rtl="1" eaLnBrk="1" latinLnBrk="0" hangingPunct="1">
              <a:spcBef>
                <a:spcPct val="0"/>
              </a:spcBef>
              <a:buNone/>
              <a:defRPr sz="3600" b="0" kern="1200" cap="all">
                <a:ln w="3175" cmpd="sng">
                  <a:noFill/>
                </a:ln>
                <a:solidFill>
                  <a:schemeClr val="lt1"/>
                </a:solidFill>
                <a:effectLst/>
                <a:latin typeface="+mn-lt"/>
                <a:ea typeface="+mn-ea"/>
                <a:cs typeface="+mn-cs"/>
              </a:defRPr>
            </a:lvl1pPr>
            <a:lvl2pPr rtl="1"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rtl="1"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rtl="1"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rtl="1"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rtl="1"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rtl="1"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rtl="1"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rtl="1"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ar-SA" dirty="0" smtClean="0">
                <a:solidFill>
                  <a:srgbClr val="FFFF00"/>
                </a:solidFill>
              </a:rPr>
              <a:t>اسم المفعول </a:t>
            </a:r>
            <a:r>
              <a:rPr lang="ar-SA" dirty="0" smtClean="0"/>
              <a:t>اسم يدل في لفظه على الذي وقع عليه الفعل.</a:t>
            </a:r>
            <a:endParaRPr lang="he-IL" dirty="0"/>
          </a:p>
        </p:txBody>
      </p:sp>
      <p:sp>
        <p:nvSpPr>
          <p:cNvPr id="5" name="Rounded Rectangle 4"/>
          <p:cNvSpPr/>
          <p:nvPr/>
        </p:nvSpPr>
        <p:spPr>
          <a:xfrm>
            <a:off x="4764026" y="1793170"/>
            <a:ext cx="2202288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/>
              <a:t>هناك صورتان لاشتقاق اسم المفعول</a:t>
            </a:r>
            <a:endParaRPr lang="he-IL" dirty="0"/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2867244" y="2973995"/>
            <a:ext cx="6422144" cy="100613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t">
            <a:normAutofit/>
          </a:bodyPr>
          <a:lstStyle>
            <a:lvl1pPr marL="0" indent="0" algn="l" defTabSz="457200" rtl="1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r" defTabSz="457200" rtl="1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8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r" defTabSz="457200" rtl="1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6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r" defTabSz="457200" rtl="1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r" defTabSz="457200" rtl="1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r" defTabSz="457200" rtl="1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r" defTabSz="457200" rtl="1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r" defTabSz="457200" rtl="1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r" defTabSz="457200" rtl="1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ar-SA" dirty="0" smtClean="0"/>
              <a:t>1.      يُشتق اسم الفاعل من الفعل المجرد على وزن </a:t>
            </a:r>
            <a:r>
              <a:rPr lang="ar-SA" dirty="0" smtClean="0">
                <a:solidFill>
                  <a:srgbClr val="FF0000"/>
                </a:solidFill>
              </a:rPr>
              <a:t>مفعول.</a:t>
            </a:r>
          </a:p>
          <a:p>
            <a:pPr algn="r"/>
            <a:r>
              <a:rPr lang="ar-SA" dirty="0" smtClean="0">
                <a:solidFill>
                  <a:schemeClr val="tx1"/>
                </a:solidFill>
              </a:rPr>
              <a:t>نحو: شرِبَ- </a:t>
            </a:r>
            <a:r>
              <a:rPr lang="ar-SA" dirty="0" smtClean="0">
                <a:solidFill>
                  <a:srgbClr val="FFFF00"/>
                </a:solidFill>
              </a:rPr>
              <a:t>مشروب</a:t>
            </a:r>
            <a:r>
              <a:rPr lang="ar-SA" dirty="0" smtClean="0">
                <a:solidFill>
                  <a:schemeClr val="tx1"/>
                </a:solidFill>
              </a:rPr>
              <a:t>/ عبدَ- </a:t>
            </a:r>
            <a:r>
              <a:rPr lang="ar-SA" dirty="0" smtClean="0">
                <a:solidFill>
                  <a:srgbClr val="FFFF00"/>
                </a:solidFill>
              </a:rPr>
              <a:t>معبود</a:t>
            </a:r>
            <a:r>
              <a:rPr lang="ar-SA" dirty="0" smtClean="0">
                <a:solidFill>
                  <a:schemeClr val="tx1"/>
                </a:solidFill>
              </a:rPr>
              <a:t> / شكَرَ - </a:t>
            </a:r>
            <a:r>
              <a:rPr lang="ar-SA" dirty="0" smtClean="0">
                <a:solidFill>
                  <a:srgbClr val="FFFF00"/>
                </a:solidFill>
              </a:rPr>
              <a:t>مشكورٌ</a:t>
            </a:r>
            <a:endParaRPr lang="he-IL" dirty="0">
              <a:solidFill>
                <a:srgbClr val="FFFF00"/>
              </a:solidFill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538586"/>
              </p:ext>
            </p:extLst>
          </p:nvPr>
        </p:nvGraphicFramePr>
        <p:xfrm>
          <a:off x="3463903" y="4246557"/>
          <a:ext cx="5228823" cy="2061459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1535108"/>
                <a:gridCol w="1535108"/>
                <a:gridCol w="2158607"/>
              </a:tblGrid>
              <a:tr h="835101"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 u="sng" dirty="0">
                          <a:effectLst/>
                        </a:rPr>
                        <a:t>اوزان الفعل المجرد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 u="sng" dirty="0">
                          <a:effectLst/>
                        </a:rPr>
                        <a:t>الفعل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 u="sng" dirty="0">
                          <a:effectLst/>
                        </a:rPr>
                        <a:t>اسم </a:t>
                      </a:r>
                      <a:r>
                        <a:rPr lang="ar-SA" sz="1400" u="sng" dirty="0" smtClean="0">
                          <a:effectLst/>
                        </a:rPr>
                        <a:t>المفعول</a:t>
                      </a:r>
                    </a:p>
                    <a:p>
                      <a:pPr marL="0" marR="0" algn="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408786"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>
                          <a:effectLst/>
                        </a:rPr>
                        <a:t>فَعَلَ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>
                          <a:effectLst/>
                        </a:rPr>
                        <a:t>زَرَعَ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 dirty="0" smtClean="0">
                          <a:effectLst/>
                        </a:rPr>
                        <a:t>مزروع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408786"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 u="sng">
                          <a:effectLst/>
                        </a:rPr>
                        <a:t>فَعَلَ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 dirty="0">
                          <a:effectLst/>
                        </a:rPr>
                        <a:t>حَفِظَ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محفوظ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408786"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 u="sng" dirty="0">
                          <a:effectLst/>
                        </a:rPr>
                        <a:t>فَعُلَ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باع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مبيع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05638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 txBox="1">
            <a:spLocks/>
          </p:cNvSpPr>
          <p:nvPr/>
        </p:nvSpPr>
        <p:spPr>
          <a:xfrm>
            <a:off x="3714750" y="642421"/>
            <a:ext cx="4617719" cy="1472129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t">
            <a:noAutofit/>
          </a:bodyPr>
          <a:lstStyle>
            <a:lvl1pPr marL="0" indent="0" algn="l" defTabSz="457200" rtl="1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21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ctr" defTabSz="457200" rtl="1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8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ctr" defTabSz="457200" rtl="1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6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ctr" defTabSz="457200" rtl="1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ctr" defTabSz="457200" rtl="1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ctr" defTabSz="457200" rtl="1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ctr" defTabSz="457200" rtl="1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ctr" defTabSz="457200" rtl="1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ctr" defTabSz="457200" rtl="1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ar-SA" sz="1400" dirty="0" smtClean="0"/>
              <a:t>2</a:t>
            </a:r>
            <a:r>
              <a:rPr lang="ar-SA" sz="1400" b="1" dirty="0" smtClean="0"/>
              <a:t>- يُشتق اسم المفعول من الفعل </a:t>
            </a:r>
            <a:r>
              <a:rPr lang="ar-SA" sz="1400" b="1" dirty="0" smtClean="0"/>
              <a:t>المزيد:</a:t>
            </a:r>
          </a:p>
          <a:p>
            <a:pPr algn="r"/>
            <a:r>
              <a:rPr lang="ar-SA" sz="1400" b="1" dirty="0" smtClean="0"/>
              <a:t> </a:t>
            </a:r>
            <a:r>
              <a:rPr lang="ar-SA" sz="1400" b="1" dirty="0" smtClean="0"/>
              <a:t>على وزن المضارع بقلب حرف المضارعة </a:t>
            </a:r>
            <a:r>
              <a:rPr lang="ar-SA" sz="1400" b="1" dirty="0" smtClean="0">
                <a:solidFill>
                  <a:srgbClr val="FF0000"/>
                </a:solidFill>
              </a:rPr>
              <a:t>ميما </a:t>
            </a:r>
            <a:r>
              <a:rPr lang="ar-SA" sz="1400" b="1" dirty="0" smtClean="0">
                <a:solidFill>
                  <a:srgbClr val="FF0000"/>
                </a:solidFill>
              </a:rPr>
              <a:t>مضمومة</a:t>
            </a:r>
          </a:p>
          <a:p>
            <a:pPr algn="r"/>
            <a:r>
              <a:rPr lang="ar-SA" sz="1400" b="1" dirty="0" smtClean="0">
                <a:solidFill>
                  <a:srgbClr val="FF0000"/>
                </a:solidFill>
              </a:rPr>
              <a:t> </a:t>
            </a:r>
            <a:r>
              <a:rPr lang="ar-SA" sz="1400" b="1" dirty="0" smtClean="0"/>
              <a:t>و</a:t>
            </a:r>
            <a:r>
              <a:rPr lang="ar-SA" sz="1400" b="1" dirty="0" smtClean="0">
                <a:solidFill>
                  <a:srgbClr val="FF0000"/>
                </a:solidFill>
              </a:rPr>
              <a:t>فتح</a:t>
            </a:r>
            <a:r>
              <a:rPr lang="ar-SA" sz="1400" b="1" dirty="0" smtClean="0"/>
              <a:t> ما قبل الاخر.</a:t>
            </a:r>
          </a:p>
          <a:p>
            <a:pPr algn="r"/>
            <a:r>
              <a:rPr lang="ar-SA" sz="1400" b="1" dirty="0"/>
              <a:t>ن</a:t>
            </a:r>
            <a:r>
              <a:rPr lang="ar-SA" sz="1400" b="1" dirty="0" smtClean="0"/>
              <a:t>حو: استخدمَ – يستخدِمُ - </a:t>
            </a:r>
            <a:r>
              <a:rPr lang="ar-SA" sz="1400" b="1" dirty="0" smtClean="0">
                <a:solidFill>
                  <a:srgbClr val="FF0000"/>
                </a:solidFill>
              </a:rPr>
              <a:t>مُ</a:t>
            </a:r>
            <a:r>
              <a:rPr lang="ar-SA" sz="1400" b="1" dirty="0" smtClean="0">
                <a:solidFill>
                  <a:srgbClr val="FFC000"/>
                </a:solidFill>
              </a:rPr>
              <a:t>ستخ</a:t>
            </a:r>
            <a:r>
              <a:rPr lang="ar-SA" sz="1400" b="1" dirty="0" smtClean="0">
                <a:solidFill>
                  <a:srgbClr val="FF0000"/>
                </a:solidFill>
              </a:rPr>
              <a:t>دَ</a:t>
            </a:r>
            <a:r>
              <a:rPr lang="ar-SA" sz="1400" b="1" dirty="0" smtClean="0">
                <a:solidFill>
                  <a:srgbClr val="FFC000"/>
                </a:solidFill>
              </a:rPr>
              <a:t>مٌ</a:t>
            </a:r>
            <a:endParaRPr lang="he-IL" sz="1400" b="1" dirty="0">
              <a:solidFill>
                <a:srgbClr val="FFC000"/>
              </a:solidFill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62591627"/>
              </p:ext>
            </p:extLst>
          </p:nvPr>
        </p:nvGraphicFramePr>
        <p:xfrm>
          <a:off x="1852247" y="2353631"/>
          <a:ext cx="8128000" cy="360680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2032000"/>
                <a:gridCol w="2032000"/>
                <a:gridCol w="2032000"/>
                <a:gridCol w="2032000"/>
              </a:tblGrid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أوزان</a:t>
                      </a:r>
                      <a:r>
                        <a:rPr lang="ar-SA" baseline="0" dirty="0" smtClean="0"/>
                        <a:t> الفعل المزيد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الفعل 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الفعل المضارع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اسم المفعول</a:t>
                      </a:r>
                      <a:endParaRPr lang="he-I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فعّل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فكّرَ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يفكِّرُ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مُفكَّرٌ</a:t>
                      </a:r>
                      <a:endParaRPr lang="he-I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أفعلَ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أرسلَ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يُرسِلُ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مُرسَلٌ</a:t>
                      </a:r>
                      <a:endParaRPr lang="he-I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فاعلَ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شاركَ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يُشارِكُ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مُشارَكٌ</a:t>
                      </a:r>
                      <a:endParaRPr lang="he-I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تفاعلَ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تعاونَ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يَتعاوَنُ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مُتعاوَنٌ</a:t>
                      </a:r>
                      <a:endParaRPr lang="he-I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تفعّلَ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تخرّجَ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يتخرَّجُ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مُتخرَّجٌ</a:t>
                      </a:r>
                      <a:endParaRPr lang="he-I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انفعلَ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اندفَعَ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يندَفِعُ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مُندَفَعٌ</a:t>
                      </a:r>
                      <a:endParaRPr lang="he-I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افتعلَ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استمعَ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يستمِعُ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مُستمَعٌ</a:t>
                      </a:r>
                      <a:endParaRPr lang="he-I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استفعل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استخدمَ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يَستخدِمُ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مُستخدَمٌ</a:t>
                      </a:r>
                      <a:endParaRPr lang="he-IL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11098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Callout 1"/>
          <p:cNvSpPr/>
          <p:nvPr/>
        </p:nvSpPr>
        <p:spPr>
          <a:xfrm>
            <a:off x="9401907" y="137160"/>
            <a:ext cx="2233833" cy="1737360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AE" sz="24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تدريبات</a:t>
            </a:r>
            <a:endParaRPr lang="he-IL" sz="2400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40345036"/>
              </p:ext>
            </p:extLst>
          </p:nvPr>
        </p:nvGraphicFramePr>
        <p:xfrm>
          <a:off x="4317707" y="2285983"/>
          <a:ext cx="5974275" cy="185420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991425"/>
                <a:gridCol w="1991425"/>
                <a:gridCol w="1991425"/>
              </a:tblGrid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ar-AE" dirty="0" smtClean="0"/>
                        <a:t>الفعل المجرد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AE" dirty="0" smtClean="0"/>
                        <a:t>اسم الفاعِل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AE" dirty="0" smtClean="0"/>
                        <a:t>اسم المفعُول</a:t>
                      </a:r>
                      <a:endParaRPr lang="he-I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ar-AE" dirty="0" smtClean="0"/>
                        <a:t>شهِدَ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ar-AE" dirty="0" smtClean="0"/>
                        <a:t>غفَرَ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ar-AE" dirty="0" smtClean="0"/>
                        <a:t>حصَد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ar-AE" dirty="0" smtClean="0"/>
                        <a:t>حمَلَ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69803539"/>
              </p:ext>
            </p:extLst>
          </p:nvPr>
        </p:nvGraphicFramePr>
        <p:xfrm>
          <a:off x="433755" y="4446139"/>
          <a:ext cx="6689382" cy="219456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2229794"/>
                <a:gridCol w="2229794"/>
                <a:gridCol w="2229794"/>
              </a:tblGrid>
              <a:tr h="323823">
                <a:tc>
                  <a:txBody>
                    <a:bodyPr/>
                    <a:lstStyle/>
                    <a:p>
                      <a:pPr rtl="1"/>
                      <a:r>
                        <a:rPr lang="ar-AE" dirty="0" smtClean="0"/>
                        <a:t>الفعل المزيد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AE" dirty="0" smtClean="0"/>
                        <a:t>اسم الفاعِل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AE" dirty="0" smtClean="0"/>
                        <a:t>اسم المفعُول</a:t>
                      </a:r>
                      <a:endParaRPr lang="he-IL" dirty="0"/>
                    </a:p>
                  </a:txBody>
                  <a:tcPr/>
                </a:tc>
              </a:tr>
              <a:tr h="323823">
                <a:tc>
                  <a:txBody>
                    <a:bodyPr/>
                    <a:lstStyle/>
                    <a:p>
                      <a:pPr rtl="1"/>
                      <a:r>
                        <a:rPr lang="ar-AE" dirty="0" smtClean="0"/>
                        <a:t>احتَرمَ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</a:tr>
              <a:tr h="323823">
                <a:tc>
                  <a:txBody>
                    <a:bodyPr/>
                    <a:lstStyle/>
                    <a:p>
                      <a:pPr rtl="1"/>
                      <a:r>
                        <a:rPr lang="ar-AE" dirty="0" smtClean="0"/>
                        <a:t>استعملَ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</a:tr>
              <a:tr h="323823">
                <a:tc>
                  <a:txBody>
                    <a:bodyPr/>
                    <a:lstStyle/>
                    <a:p>
                      <a:pPr rtl="1"/>
                      <a:r>
                        <a:rPr lang="ar-AE" dirty="0" smtClean="0"/>
                        <a:t>استفهم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</a:tr>
              <a:tr h="323823">
                <a:tc>
                  <a:txBody>
                    <a:bodyPr/>
                    <a:lstStyle/>
                    <a:p>
                      <a:pPr rtl="1"/>
                      <a:r>
                        <a:rPr lang="ar-AE" dirty="0" smtClean="0"/>
                        <a:t>دبَّرَ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</a:tr>
              <a:tr h="323823">
                <a:tc>
                  <a:txBody>
                    <a:bodyPr/>
                    <a:lstStyle/>
                    <a:p>
                      <a:pPr rtl="1"/>
                      <a:r>
                        <a:rPr lang="ar-AE" dirty="0" smtClean="0"/>
                        <a:t>تمكَّنَ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43187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Callout 1"/>
          <p:cNvSpPr/>
          <p:nvPr/>
        </p:nvSpPr>
        <p:spPr>
          <a:xfrm>
            <a:off x="9126414" y="234461"/>
            <a:ext cx="2332893" cy="1465385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تعلّمنا اليوم</a:t>
            </a:r>
            <a:endParaRPr lang="he-IL" sz="2400" b="1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8036168" y="3587261"/>
            <a:ext cx="2233247" cy="126609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dirty="0" smtClean="0"/>
              <a:t>اسم الفاعل من المزيد: ميم مضمومة وكسر ما قبل الاخر(مُستقبِل)</a:t>
            </a:r>
            <a:endParaRPr lang="he-IL" dirty="0"/>
          </a:p>
        </p:txBody>
      </p:sp>
      <p:sp>
        <p:nvSpPr>
          <p:cNvPr id="4" name="Rounded Rectangle 3"/>
          <p:cNvSpPr/>
          <p:nvPr/>
        </p:nvSpPr>
        <p:spPr>
          <a:xfrm>
            <a:off x="2262554" y="1881553"/>
            <a:ext cx="2719754" cy="129540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lvl="0" algn="r" rtl="1"/>
            <a:r>
              <a:rPr lang="ar-SA" b="1" dirty="0"/>
              <a:t>اسم المفعول المشتق من الفعل المجرد يكون على وزن مفعول</a:t>
            </a:r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5682760" y="1881553"/>
            <a:ext cx="2655274" cy="129540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lvl="0" algn="r" rtl="1"/>
            <a:r>
              <a:rPr lang="ar-SA" b="1" dirty="0"/>
              <a:t>اسم الفاعل المشتق من الفعل المجرد يكون على وزن فاعل</a:t>
            </a:r>
            <a:endParaRPr lang="en-US" dirty="0"/>
          </a:p>
        </p:txBody>
      </p:sp>
      <p:sp>
        <p:nvSpPr>
          <p:cNvPr id="7" name="Rounded Rectangle 6"/>
          <p:cNvSpPr/>
          <p:nvPr/>
        </p:nvSpPr>
        <p:spPr>
          <a:xfrm>
            <a:off x="679940" y="3587261"/>
            <a:ext cx="2344616" cy="138332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lvl="0" algn="r" rtl="1"/>
            <a:r>
              <a:rPr lang="ar-SA" dirty="0" smtClean="0"/>
              <a:t>اسم المفعول من المزيد :ميم مضمومة وفتح ما قبل الاخر(مُستقبَل)</a:t>
            </a:r>
            <a:endParaRPr lang="en-US" dirty="0"/>
          </a:p>
        </p:txBody>
      </p:sp>
      <p:sp>
        <p:nvSpPr>
          <p:cNvPr id="8" name="Rounded Rectangle 7"/>
          <p:cNvSpPr/>
          <p:nvPr/>
        </p:nvSpPr>
        <p:spPr>
          <a:xfrm>
            <a:off x="2690443" y="5263660"/>
            <a:ext cx="6248400" cy="102577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lvl="0" algn="r" rtl="1"/>
            <a:r>
              <a:rPr lang="ar-SA" sz="2000" dirty="0" smtClean="0"/>
              <a:t>اسم الفاعل من الفعل»سمِع» :سامِع</a:t>
            </a:r>
          </a:p>
          <a:p>
            <a:pPr lvl="0" algn="r" rtl="1"/>
            <a:r>
              <a:rPr lang="ar-SA" sz="2000" dirty="0" smtClean="0"/>
              <a:t>واسم المفعول: مسمُوع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029516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168</TotalTime>
  <Words>487</Words>
  <Application>Microsoft Office PowerPoint</Application>
  <PresentationFormat>Widescreen</PresentationFormat>
  <Paragraphs>168</Paragraphs>
  <Slides>11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9" baseType="lpstr">
      <vt:lpstr>Arial</vt:lpstr>
      <vt:lpstr>Calibri</vt:lpstr>
      <vt:lpstr>Century Gothic</vt:lpstr>
      <vt:lpstr>Gisha</vt:lpstr>
      <vt:lpstr>Tahoma</vt:lpstr>
      <vt:lpstr>Wingdings 3</vt:lpstr>
      <vt:lpstr>Slice</vt:lpstr>
      <vt:lpstr>Picture</vt:lpstr>
      <vt:lpstr>PowerPoint Presentation</vt:lpstr>
      <vt:lpstr>اسم الفاعل اسم يدل في لفظه على الذي صدر منه الفعل.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tark ramaden</dc:creator>
  <cp:lastModifiedBy>tark ramaden</cp:lastModifiedBy>
  <cp:revision>32</cp:revision>
  <dcterms:created xsi:type="dcterms:W3CDTF">2021-02-11T14:14:06Z</dcterms:created>
  <dcterms:modified xsi:type="dcterms:W3CDTF">2021-02-13T07:47:02Z</dcterms:modified>
</cp:coreProperties>
</file>