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AEC985-681B-4916-9AFA-23D6760A2800}" type="datetimeFigureOut">
              <a:rPr lang="he-IL" smtClean="0"/>
              <a:t>ג'/אדר/תשפ"א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EEA344-2D89-413D-8A9A-410EB9725C7C}" type="slidenum">
              <a:rPr lang="he-IL" smtClean="0"/>
              <a:t>‹#›</a:t>
            </a:fld>
            <a:endParaRPr lang="he-IL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C985-681B-4916-9AFA-23D6760A2800}" type="datetimeFigureOut">
              <a:rPr lang="he-IL" smtClean="0"/>
              <a:t>ג'/אדר/תשפ"א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EA344-2D89-413D-8A9A-410EB9725C7C}" type="slidenum">
              <a:rPr lang="he-IL" smtClean="0"/>
              <a:t>‹#›</a:t>
            </a:fld>
            <a:endParaRPr lang="he-IL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C985-681B-4916-9AFA-23D6760A2800}" type="datetimeFigureOut">
              <a:rPr lang="he-IL" smtClean="0"/>
              <a:t>ג'/אדר/תשפ"א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EA344-2D89-413D-8A9A-410EB9725C7C}" type="slidenum">
              <a:rPr lang="he-IL" smtClean="0"/>
              <a:t>‹#›</a:t>
            </a:fld>
            <a:endParaRPr lang="he-IL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C985-681B-4916-9AFA-23D6760A2800}" type="datetimeFigureOut">
              <a:rPr lang="he-IL" smtClean="0"/>
              <a:t>ג'/אדר/תשפ"א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EA344-2D89-413D-8A9A-410EB9725C7C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C985-681B-4916-9AFA-23D6760A2800}" type="datetimeFigureOut">
              <a:rPr lang="he-IL" smtClean="0"/>
              <a:t>ג'/אדר/תשפ"א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EA344-2D89-413D-8A9A-410EB9725C7C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C985-681B-4916-9AFA-23D6760A2800}" type="datetimeFigureOut">
              <a:rPr lang="he-IL" smtClean="0"/>
              <a:t>ג'/אדר/תשפ"א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EA344-2D89-413D-8A9A-410EB9725C7C}" type="slidenum">
              <a:rPr lang="he-IL" smtClean="0"/>
              <a:t>‹#›</a:t>
            </a:fld>
            <a:endParaRPr lang="he-I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C985-681B-4916-9AFA-23D6760A2800}" type="datetimeFigureOut">
              <a:rPr lang="he-IL" smtClean="0"/>
              <a:t>ג'/אדר/תשפ"א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EA344-2D89-413D-8A9A-410EB9725C7C}" type="slidenum">
              <a:rPr lang="he-IL" smtClean="0"/>
              <a:t>‹#›</a:t>
            </a:fld>
            <a:endParaRPr lang="he-IL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C985-681B-4916-9AFA-23D6760A2800}" type="datetimeFigureOut">
              <a:rPr lang="he-IL" smtClean="0"/>
              <a:t>ג'/אדר/תשפ"א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EA344-2D89-413D-8A9A-410EB9725C7C}" type="slidenum">
              <a:rPr lang="he-IL" smtClean="0"/>
              <a:t>‹#›</a:t>
            </a:fld>
            <a:endParaRPr lang="he-IL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C985-681B-4916-9AFA-23D6760A2800}" type="datetimeFigureOut">
              <a:rPr lang="he-IL" smtClean="0"/>
              <a:t>ג'/אדר/תשפ"א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EA344-2D89-413D-8A9A-410EB9725C7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C985-681B-4916-9AFA-23D6760A2800}" type="datetimeFigureOut">
              <a:rPr lang="he-IL" smtClean="0"/>
              <a:t>ג'/אדר/תשפ"א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EA344-2D89-413D-8A9A-410EB9725C7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C985-681B-4916-9AFA-23D6760A2800}" type="datetimeFigureOut">
              <a:rPr lang="he-IL" smtClean="0"/>
              <a:t>ג'/אדר/תשפ"א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EA344-2D89-413D-8A9A-410EB9725C7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AAEC985-681B-4916-9AFA-23D6760A2800}" type="datetimeFigureOut">
              <a:rPr lang="he-IL" smtClean="0"/>
              <a:t>ג'/אדר/תשפ"א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DEEA344-2D89-413D-8A9A-410EB9725C7C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ar-AE" sz="5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اسناد الماضي المضعف والمضارع الصحيح </a:t>
            </a:r>
          </a:p>
          <a:p>
            <a:r>
              <a:rPr lang="ar-AE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مهمة 12.2021</a:t>
            </a:r>
          </a:p>
          <a:p>
            <a:r>
              <a:rPr lang="ar-AE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الطبقة التاسعة</a:t>
            </a:r>
          </a:p>
          <a:p>
            <a:r>
              <a:rPr lang="ar-AE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17.02.2021</a:t>
            </a:r>
            <a:endParaRPr lang="he-IL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20688"/>
            <a:ext cx="6912768" cy="1443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745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699247" y="2132855"/>
            <a:ext cx="7745505" cy="39933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AE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المضعف الثلاثي </a:t>
            </a:r>
            <a:r>
              <a:rPr lang="ar-AE" sz="3200" b="1" dirty="0" smtClean="0">
                <a:latin typeface="Traditional Arabic" pitchFamily="18" charset="-78"/>
                <a:cs typeface="Traditional Arabic" pitchFamily="18" charset="-78"/>
              </a:rPr>
              <a:t>: هو </a:t>
            </a:r>
            <a:r>
              <a:rPr lang="ar-AE" sz="3200" b="1" dirty="0">
                <a:latin typeface="Traditional Arabic" pitchFamily="18" charset="-78"/>
                <a:cs typeface="Traditional Arabic" pitchFamily="18" charset="-78"/>
              </a:rPr>
              <a:t>فعل عينه ولامه من جنس </a:t>
            </a:r>
            <a:r>
              <a:rPr lang="ar-AE" sz="3200" b="1" dirty="0" smtClean="0">
                <a:latin typeface="Traditional Arabic" pitchFamily="18" charset="-78"/>
                <a:cs typeface="Traditional Arabic" pitchFamily="18" charset="-78"/>
              </a:rPr>
              <a:t>واحد ، مثال :مدَّ ،عدَّ ،ردَّ</a:t>
            </a:r>
            <a:endParaRPr lang="ar-AE" sz="3200" b="1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r>
              <a:rPr lang="ar-AE" sz="3200" b="1" dirty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1) يجب فك إدغامه:</a:t>
            </a:r>
          </a:p>
          <a:p>
            <a:pPr marL="0" indent="0">
              <a:buNone/>
            </a:pPr>
            <a:r>
              <a:rPr lang="ar-AE" sz="3200" b="1" dirty="0">
                <a:latin typeface="Traditional Arabic" pitchFamily="18" charset="-78"/>
                <a:cs typeface="Traditional Arabic" pitchFamily="18" charset="-78"/>
              </a:rPr>
              <a:t> أ) في الماضي إذا أسند إلى ضمائر الرفع المتحركة التالية ( </a:t>
            </a:r>
            <a:r>
              <a:rPr lang="ar-AE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التاء المتحركة ,</a:t>
            </a:r>
            <a:r>
              <a:rPr lang="ar-AE" sz="32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نا</a:t>
            </a:r>
            <a:r>
              <a:rPr lang="ar-AE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الفاعلية ,نون النسوة).</a:t>
            </a:r>
            <a:endParaRPr lang="ar-AE" sz="32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r>
              <a:rPr lang="ar-AE" sz="3200" b="1" dirty="0">
                <a:latin typeface="Traditional Arabic" pitchFamily="18" charset="-78"/>
                <a:cs typeface="Traditional Arabic" pitchFamily="18" charset="-78"/>
              </a:rPr>
              <a:t> مثال :</a:t>
            </a:r>
            <a:r>
              <a:rPr lang="ar-AE" sz="3200" b="1" dirty="0" smtClean="0">
                <a:latin typeface="Traditional Arabic" pitchFamily="18" charset="-78"/>
                <a:cs typeface="Traditional Arabic" pitchFamily="18" charset="-78"/>
              </a:rPr>
              <a:t>مددْت ,</a:t>
            </a:r>
            <a:r>
              <a:rPr lang="ar-AE" sz="3200" b="1" dirty="0">
                <a:latin typeface="Traditional Arabic" pitchFamily="18" charset="-78"/>
                <a:cs typeface="Traditional Arabic" pitchFamily="18" charset="-78"/>
              </a:rPr>
              <a:t>مددْنا</a:t>
            </a:r>
            <a:r>
              <a:rPr lang="ar-AE" sz="3200" b="1" dirty="0" smtClean="0">
                <a:latin typeface="Traditional Arabic" pitchFamily="18" charset="-78"/>
                <a:cs typeface="Traditional Arabic" pitchFamily="18" charset="-78"/>
              </a:rPr>
              <a:t>, مددْن.</a:t>
            </a:r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sz="4800" b="1" dirty="0" smtClean="0">
                <a:latin typeface="Traditional Arabic" pitchFamily="18" charset="-78"/>
                <a:cs typeface="Traditional Arabic" pitchFamily="18" charset="-78"/>
              </a:rPr>
              <a:t>قاعدة اسناد الفعل المضعف الى الضمائر</a:t>
            </a:r>
            <a:endParaRPr lang="he-IL" sz="4800" b="1" dirty="0"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789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ar-AE" sz="3200" dirty="0" smtClean="0">
                <a:solidFill>
                  <a:srgbClr val="FF0000"/>
                </a:solidFill>
              </a:rPr>
              <a:t>2</a:t>
            </a:r>
            <a:r>
              <a:rPr lang="ar-AE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) عدم </a:t>
            </a:r>
            <a:r>
              <a:rPr lang="ar-AE" sz="3200" b="1" dirty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فك إدغام المضعف الثلاثي:</a:t>
            </a:r>
          </a:p>
          <a:p>
            <a:pPr marL="0" indent="0">
              <a:buNone/>
            </a:pPr>
            <a:r>
              <a:rPr lang="ar-AE" sz="3200" b="1" dirty="0" err="1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لايجوز</a:t>
            </a:r>
            <a:r>
              <a:rPr lang="ar-AE" sz="3200" b="1" dirty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فك إدغامه:</a:t>
            </a:r>
          </a:p>
          <a:p>
            <a:pPr marL="0" indent="0">
              <a:buNone/>
            </a:pPr>
            <a:r>
              <a:rPr lang="ar-AE" sz="3200" b="1" dirty="0">
                <a:latin typeface="Traditional Arabic" pitchFamily="18" charset="-78"/>
                <a:cs typeface="Traditional Arabic" pitchFamily="18" charset="-78"/>
              </a:rPr>
              <a:t>1- عند إسناده إلى ضمائر الرفع الساكنة (</a:t>
            </a:r>
            <a:r>
              <a:rPr lang="ar-AE" sz="3200" b="1" dirty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ألف الاثنين وواو الجماعة وياء المخاطبة</a:t>
            </a:r>
            <a:r>
              <a:rPr lang="ar-AE" sz="3200" b="1" dirty="0">
                <a:latin typeface="Traditional Arabic" pitchFamily="18" charset="-78"/>
                <a:cs typeface="Traditional Arabic" pitchFamily="18" charset="-78"/>
              </a:rPr>
              <a:t>).</a:t>
            </a:r>
          </a:p>
          <a:p>
            <a:pPr marL="0" indent="0">
              <a:buNone/>
            </a:pPr>
            <a:r>
              <a:rPr lang="ar-AE" sz="3200" b="1" dirty="0">
                <a:latin typeface="Traditional Arabic" pitchFamily="18" charset="-78"/>
                <a:cs typeface="Traditional Arabic" pitchFamily="18" charset="-78"/>
              </a:rPr>
              <a:t>مثال : هما </a:t>
            </a:r>
            <a:r>
              <a:rPr lang="ar-AE" sz="3200" b="1" dirty="0" smtClean="0">
                <a:latin typeface="Traditional Arabic" pitchFamily="18" charset="-78"/>
                <a:cs typeface="Traditional Arabic" pitchFamily="18" charset="-78"/>
              </a:rPr>
              <a:t>مدَّا ،</a:t>
            </a:r>
            <a:r>
              <a:rPr lang="ar-AE" sz="3200" b="1" dirty="0">
                <a:latin typeface="Traditional Arabic" pitchFamily="18" charset="-78"/>
                <a:cs typeface="Traditional Arabic" pitchFamily="18" charset="-78"/>
              </a:rPr>
              <a:t>هما </a:t>
            </a:r>
            <a:r>
              <a:rPr lang="ar-AE" sz="3200" b="1" dirty="0" smtClean="0">
                <a:latin typeface="Traditional Arabic" pitchFamily="18" charset="-78"/>
                <a:cs typeface="Traditional Arabic" pitchFamily="18" charset="-78"/>
              </a:rPr>
              <a:t>مدَّتا ،</a:t>
            </a:r>
            <a:r>
              <a:rPr lang="ar-AE" sz="3200" b="1" dirty="0">
                <a:latin typeface="Traditional Arabic" pitchFamily="18" charset="-78"/>
                <a:cs typeface="Traditional Arabic" pitchFamily="18" charset="-78"/>
              </a:rPr>
              <a:t>هما </a:t>
            </a:r>
            <a:r>
              <a:rPr lang="ar-AE" sz="3200" b="1" dirty="0" smtClean="0">
                <a:latin typeface="Traditional Arabic" pitchFamily="18" charset="-78"/>
                <a:cs typeface="Traditional Arabic" pitchFamily="18" charset="-78"/>
              </a:rPr>
              <a:t>يمدَّان ،</a:t>
            </a:r>
            <a:r>
              <a:rPr lang="ar-AE" sz="3200" b="1" dirty="0">
                <a:latin typeface="Traditional Arabic" pitchFamily="18" charset="-78"/>
                <a:cs typeface="Traditional Arabic" pitchFamily="18" charset="-78"/>
              </a:rPr>
              <a:t>هما </a:t>
            </a:r>
            <a:r>
              <a:rPr lang="ar-AE" sz="3200" b="1" dirty="0" smtClean="0">
                <a:latin typeface="Traditional Arabic" pitchFamily="18" charset="-78"/>
                <a:cs typeface="Traditional Arabic" pitchFamily="18" charset="-78"/>
              </a:rPr>
              <a:t>تمدَّان ،</a:t>
            </a:r>
            <a:r>
              <a:rPr lang="ar-AE" sz="3200" b="1" dirty="0">
                <a:latin typeface="Traditional Arabic" pitchFamily="18" charset="-78"/>
                <a:cs typeface="Traditional Arabic" pitchFamily="18" charset="-78"/>
              </a:rPr>
              <a:t>أنتما تمدَّان</a:t>
            </a:r>
          </a:p>
          <a:p>
            <a:pPr marL="0" indent="0">
              <a:buNone/>
            </a:pPr>
            <a:r>
              <a:rPr lang="ar-AE" sz="3200" b="1" dirty="0">
                <a:latin typeface="Traditional Arabic" pitchFamily="18" charset="-78"/>
                <a:cs typeface="Traditional Arabic" pitchFamily="18" charset="-78"/>
              </a:rPr>
              <a:t>مثال :هم </a:t>
            </a:r>
            <a:r>
              <a:rPr lang="ar-AE" sz="3200" b="1" dirty="0" smtClean="0">
                <a:latin typeface="Traditional Arabic" pitchFamily="18" charset="-78"/>
                <a:cs typeface="Traditional Arabic" pitchFamily="18" charset="-78"/>
              </a:rPr>
              <a:t>مدُّوا ،</a:t>
            </a:r>
            <a:r>
              <a:rPr lang="ar-AE" sz="3200" b="1" dirty="0">
                <a:latin typeface="Traditional Arabic" pitchFamily="18" charset="-78"/>
                <a:cs typeface="Traditional Arabic" pitchFamily="18" charset="-78"/>
              </a:rPr>
              <a:t>أنتم </a:t>
            </a:r>
            <a:r>
              <a:rPr lang="ar-AE" sz="3200" b="1" dirty="0" smtClean="0">
                <a:latin typeface="Traditional Arabic" pitchFamily="18" charset="-78"/>
                <a:cs typeface="Traditional Arabic" pitchFamily="18" charset="-78"/>
              </a:rPr>
              <a:t>تمدُّون ،</a:t>
            </a:r>
            <a:r>
              <a:rPr lang="ar-AE" sz="3200" b="1" dirty="0">
                <a:latin typeface="Traditional Arabic" pitchFamily="18" charset="-78"/>
                <a:cs typeface="Traditional Arabic" pitchFamily="18" charset="-78"/>
              </a:rPr>
              <a:t>هم يمدُّون</a:t>
            </a:r>
          </a:p>
          <a:p>
            <a:pPr marL="0" indent="0">
              <a:buNone/>
            </a:pPr>
            <a:r>
              <a:rPr lang="ar-AE" sz="3200" b="1" dirty="0">
                <a:latin typeface="Traditional Arabic" pitchFamily="18" charset="-78"/>
                <a:cs typeface="Traditional Arabic" pitchFamily="18" charset="-78"/>
              </a:rPr>
              <a:t>مثال :أنتِ </a:t>
            </a:r>
            <a:r>
              <a:rPr lang="ar-AE" sz="3200" b="1" dirty="0" smtClean="0">
                <a:latin typeface="Traditional Arabic" pitchFamily="18" charset="-78"/>
                <a:cs typeface="Traditional Arabic" pitchFamily="18" charset="-78"/>
              </a:rPr>
              <a:t>تمدِّين</a:t>
            </a:r>
            <a:endParaRPr lang="ar-AE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7511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AE" sz="3600" b="1" dirty="0" smtClean="0">
                <a:latin typeface="Traditional Arabic" pitchFamily="18" charset="-78"/>
                <a:cs typeface="Traditional Arabic" pitchFamily="18" charset="-78"/>
              </a:rPr>
              <a:t> لا يطرأ تغيير على حروف الفعل المضارع الصحيح عند اسناده إلى الضمائر , سوى فك الإدغام في المضعف عند اسناده الى نون النسوة</a:t>
            </a:r>
            <a:r>
              <a:rPr lang="ar-AE" dirty="0" smtClean="0"/>
              <a:t>.</a:t>
            </a:r>
          </a:p>
          <a:p>
            <a:pPr marL="0" indent="0">
              <a:buNone/>
            </a:pPr>
            <a:r>
              <a:rPr lang="ar-AE" b="1" dirty="0">
                <a:solidFill>
                  <a:srgbClr val="FF0000"/>
                </a:solidFill>
              </a:rPr>
              <a:t> </a:t>
            </a:r>
            <a:r>
              <a:rPr lang="ar-AE" sz="3600" b="1" dirty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مثال : هنَّ يشدُدْنَ الحبل جيدًا</a:t>
            </a:r>
            <a:r>
              <a:rPr lang="ar-AE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.</a:t>
            </a:r>
          </a:p>
          <a:p>
            <a:pPr marL="0" indent="0">
              <a:buNone/>
            </a:pPr>
            <a:r>
              <a:rPr lang="ar-AE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AE" sz="3600" b="1" dirty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يَشدُدْنَ: فُكَّ التضعيف في الفعل ( يَشدُّ)؛ بسبب اتصاله بنون النسوة.</a:t>
            </a:r>
          </a:p>
          <a:p>
            <a:pPr marL="0" indent="0">
              <a:buNone/>
            </a:pPr>
            <a:endParaRPr lang="ar-AE" sz="36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endParaRPr lang="ar-AE" sz="36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endParaRPr lang="ar-AE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sz="4800" b="1" dirty="0" smtClean="0">
                <a:latin typeface="Traditional Arabic" pitchFamily="18" charset="-78"/>
                <a:cs typeface="Traditional Arabic" pitchFamily="18" charset="-78"/>
              </a:rPr>
              <a:t>قاعدة اسناد الصحيح المضارع الى الضمائر</a:t>
            </a:r>
            <a:endParaRPr lang="he-IL" sz="4800" b="1" dirty="0"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634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015002"/>
              </p:ext>
            </p:extLst>
          </p:nvPr>
        </p:nvGraphicFramePr>
        <p:xfrm>
          <a:off x="827584" y="2247900"/>
          <a:ext cx="7617916" cy="396935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04479"/>
                <a:gridCol w="1904479"/>
                <a:gridCol w="1904479"/>
                <a:gridCol w="1904479"/>
              </a:tblGrid>
              <a:tr h="604895">
                <a:tc>
                  <a:txBody>
                    <a:bodyPr/>
                    <a:lstStyle/>
                    <a:p>
                      <a:pPr rtl="1"/>
                      <a:r>
                        <a:rPr lang="ar-AE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aditional Arabic" pitchFamily="18" charset="-78"/>
                          <a:cs typeface="Traditional Arabic" pitchFamily="18" charset="-78"/>
                        </a:rPr>
                        <a:t>      الضمائر</a:t>
                      </a:r>
                      <a:endParaRPr lang="he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3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aditional Arabic" pitchFamily="18" charset="-78"/>
                          <a:cs typeface="Traditional Arabic" pitchFamily="18" charset="-78"/>
                        </a:rPr>
                        <a:t>      فرّ</a:t>
                      </a:r>
                      <a:endParaRPr lang="he-IL" sz="3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3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aditional Arabic" pitchFamily="18" charset="-78"/>
                          <a:cs typeface="Traditional Arabic" pitchFamily="18" charset="-78"/>
                        </a:rPr>
                        <a:t> سئم</a:t>
                      </a:r>
                      <a:endParaRPr lang="he-IL" sz="3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32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aditional Arabic" pitchFamily="18" charset="-78"/>
                          <a:cs typeface="Traditional Arabic" pitchFamily="18" charset="-78"/>
                        </a:rPr>
                        <a:t>      يمدَ</a:t>
                      </a:r>
                      <a:endParaRPr lang="he-IL" sz="3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604895">
                <a:tc>
                  <a:txBody>
                    <a:bodyPr/>
                    <a:lstStyle/>
                    <a:p>
                      <a:pPr rtl="1"/>
                      <a:r>
                        <a:rPr lang="ar-AE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aditional Arabic" pitchFamily="18" charset="-78"/>
                          <a:cs typeface="Traditional Arabic" pitchFamily="18" charset="-78"/>
                        </a:rPr>
                        <a:t>  التاء المتحركة</a:t>
                      </a:r>
                      <a:endParaRPr lang="he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04895">
                <a:tc>
                  <a:txBody>
                    <a:bodyPr/>
                    <a:lstStyle/>
                    <a:p>
                      <a:pPr rtl="1"/>
                      <a:r>
                        <a:rPr lang="ar-AE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aditional Arabic" pitchFamily="18" charset="-78"/>
                          <a:cs typeface="Traditional Arabic" pitchFamily="18" charset="-78"/>
                        </a:rPr>
                        <a:t>  الف الأثنين</a:t>
                      </a:r>
                      <a:endParaRPr lang="he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04895">
                <a:tc>
                  <a:txBody>
                    <a:bodyPr/>
                    <a:lstStyle/>
                    <a:p>
                      <a:pPr rtl="1"/>
                      <a:r>
                        <a:rPr lang="ar-AE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aditional Arabic" pitchFamily="18" charset="-78"/>
                          <a:cs typeface="Traditional Arabic" pitchFamily="18" charset="-78"/>
                        </a:rPr>
                        <a:t>  نون النسوة</a:t>
                      </a:r>
                      <a:endParaRPr lang="he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04895">
                <a:tc>
                  <a:txBody>
                    <a:bodyPr/>
                    <a:lstStyle/>
                    <a:p>
                      <a:pPr rtl="1"/>
                      <a:r>
                        <a:rPr lang="ar-AE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aditional Arabic" pitchFamily="18" charset="-78"/>
                          <a:cs typeface="Traditional Arabic" pitchFamily="18" charset="-78"/>
                        </a:rPr>
                        <a:t>  واو الجماعة </a:t>
                      </a:r>
                      <a:endParaRPr lang="he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04895">
                <a:tc>
                  <a:txBody>
                    <a:bodyPr/>
                    <a:lstStyle/>
                    <a:p>
                      <a:pPr rtl="1"/>
                      <a:r>
                        <a:rPr lang="ar-AE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aditional Arabic" pitchFamily="18" charset="-78"/>
                          <a:cs typeface="Traditional Arabic" pitchFamily="18" charset="-78"/>
                        </a:rPr>
                        <a:t>  النا الدالة على الفاعلية</a:t>
                      </a:r>
                      <a:endParaRPr lang="he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sz="4400" b="1" dirty="0" smtClean="0">
                <a:latin typeface="Traditional Arabic" pitchFamily="18" charset="-78"/>
                <a:cs typeface="Traditional Arabic" pitchFamily="18" charset="-78"/>
              </a:rPr>
              <a:t> سؤال 1: صرف الأفعال التالية مع ضمائر الرفع المتصلة..</a:t>
            </a:r>
            <a:endParaRPr lang="he-IL" sz="4400" b="1" dirty="0"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5152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1- ________ في المحاولة.(</a:t>
            </a:r>
            <a:r>
              <a:rPr lang="ar-A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استمريت, استمررت</a:t>
            </a:r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)</a:t>
            </a:r>
          </a:p>
          <a:p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2- لما _______ في البلدة الجديدة وعايشت أهلها أحببتها وأحببتهم.(</a:t>
            </a:r>
            <a:r>
              <a:rPr lang="ar-A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استقررت, استقريت</a:t>
            </a:r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).</a:t>
            </a:r>
          </a:p>
          <a:p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3- أنا أعامل صديقي باحترام فما ______ ولا تطاولت  عليه. ( </a:t>
            </a:r>
            <a:r>
              <a:rPr lang="ar-A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استفززته, استفزيته</a:t>
            </a:r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).</a:t>
            </a:r>
          </a:p>
          <a:p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4- سألت محاسبة البنك الرجل الذي أراد مبلغ من المال : هل_____ المبلغ جيدا قبل مغادرتك البنك .( </a:t>
            </a:r>
            <a:r>
              <a:rPr lang="ar-A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عددت ,عديت</a:t>
            </a:r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).</a:t>
            </a:r>
          </a:p>
          <a:p>
            <a:pPr marL="0" indent="0">
              <a:buNone/>
            </a:pPr>
            <a:endParaRPr lang="ar-AE" dirty="0" smtClean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سؤال 2: املاء الفراغ بما يناسبه مما بين القوسين.</a:t>
            </a:r>
            <a:endParaRPr lang="he-IL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7307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AE" sz="28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مثال: </a:t>
            </a:r>
            <a:r>
              <a:rPr lang="ar-AE" sz="2800" b="1" u="sng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أنجز</a:t>
            </a:r>
            <a:r>
              <a:rPr lang="ar-AE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رجال الدفاع المدني مهماتهم بمهارة عالية.</a:t>
            </a:r>
          </a:p>
          <a:p>
            <a:pPr marL="0" indent="0">
              <a:buNone/>
            </a:pPr>
            <a:r>
              <a:rPr lang="ar-AE" sz="2800" b="1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AE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     رجال الدفاع المدني </a:t>
            </a:r>
            <a:r>
              <a:rPr lang="ar-AE" sz="2800" b="1" u="sng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أنجزوا</a:t>
            </a:r>
            <a:r>
              <a:rPr lang="ar-AE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مهماتهم بمهارة عالية.</a:t>
            </a:r>
          </a:p>
          <a:p>
            <a:pPr marL="0" indent="0">
              <a:buNone/>
            </a:pPr>
            <a:endParaRPr lang="ar-AE" sz="28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r>
              <a:rPr lang="ar-AE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1- </a:t>
            </a:r>
            <a:r>
              <a:rPr lang="ar-AE" sz="2800" b="1" u="sng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التزم</a:t>
            </a:r>
            <a:r>
              <a:rPr lang="ar-AE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السائقون والمشاة بقواعد السير.</a:t>
            </a:r>
          </a:p>
          <a:p>
            <a:pPr marL="0" indent="0">
              <a:buNone/>
            </a:pPr>
            <a:r>
              <a:rPr lang="ar-AE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2- </a:t>
            </a:r>
            <a:r>
              <a:rPr lang="ar-AE" sz="2800" b="1" u="sng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أعدت </a:t>
            </a:r>
            <a:r>
              <a:rPr lang="ar-AE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المعلمات تقارير أداء الطلبة بدقة.</a:t>
            </a:r>
          </a:p>
          <a:p>
            <a:pPr marL="0" indent="0">
              <a:buNone/>
            </a:pPr>
            <a:r>
              <a:rPr lang="ar-AE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3-</a:t>
            </a:r>
            <a:r>
              <a:rPr lang="ar-AE" sz="2800" b="1" u="sng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أقسمت </a:t>
            </a:r>
            <a:r>
              <a:rPr lang="ar-AE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المحاميتان على الدفاع عن الحق بمصداقية  وموضوعية.</a:t>
            </a:r>
          </a:p>
          <a:p>
            <a:pPr marL="0" indent="0">
              <a:buNone/>
            </a:pPr>
            <a:r>
              <a:rPr lang="ar-AE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4-</a:t>
            </a:r>
            <a:r>
              <a:rPr lang="ar-AE" sz="2800" b="1" u="sng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لعب </a:t>
            </a:r>
            <a:r>
              <a:rPr lang="ar-AE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الفريقان المباراة  بمهارة وروح رياضية عالية.</a:t>
            </a:r>
            <a:endParaRPr lang="he-IL" sz="2800" b="1" dirty="0">
              <a:solidFill>
                <a:srgbClr val="FF0000"/>
              </a:solidFill>
              <a:latin typeface="Traditional Arabic" pitchFamily="18" charset="-78"/>
            </a:endParaRPr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سؤال 3: حول الجمل الفعلية الآتية إلى جمل اسمية ,منتبها إلى ضبط اخر ما تحته خط ,كما في المثال.</a:t>
            </a:r>
            <a:endParaRPr lang="he-I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4094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כריכה קשה">
  <a:themeElements>
    <a:clrScheme name="כריכה קשה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כריכה קשה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כריכה קשה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1282</TotalTime>
  <Words>369</Words>
  <Application>Microsoft Office PowerPoint</Application>
  <PresentationFormat>‫הצגה על המסך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כריכה קשה</vt:lpstr>
      <vt:lpstr>מצגת של PowerPoint</vt:lpstr>
      <vt:lpstr>قاعدة اسناد الفعل المضعف الى الضمائر</vt:lpstr>
      <vt:lpstr>מצגת של PowerPoint</vt:lpstr>
      <vt:lpstr>قاعدة اسناد الصحيح المضارع الى الضمائر</vt:lpstr>
      <vt:lpstr> سؤال 1: صرف الأفعال التالية مع ضمائر الرفع المتصلة..</vt:lpstr>
      <vt:lpstr>سؤال 2: املاء الفراغ بما يناسبه مما بين القوسين.</vt:lpstr>
      <vt:lpstr>سؤال 3: حول الجمل الفعلية الآتية إلى جمل اسمية ,منتبها إلى ضبط اخر ما تحته خط ,كما في المثال.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איהאב</dc:creator>
  <cp:lastModifiedBy>איהאב</cp:lastModifiedBy>
  <cp:revision>8</cp:revision>
  <dcterms:created xsi:type="dcterms:W3CDTF">2021-02-15T08:22:54Z</dcterms:created>
  <dcterms:modified xsi:type="dcterms:W3CDTF">2021-02-16T05:45:07Z</dcterms:modified>
</cp:coreProperties>
</file>