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67" r:id="rId3"/>
    <p:sldId id="258" r:id="rId4"/>
    <p:sldId id="257" r:id="rId5"/>
    <p:sldId id="260" r:id="rId6"/>
    <p:sldId id="261" r:id="rId7"/>
    <p:sldId id="262" r:id="rId8"/>
    <p:sldId id="263" r:id="rId9"/>
    <p:sldId id="264" r:id="rId10"/>
    <p:sldId id="265" r:id="rId11"/>
    <p:sldId id="266" r:id="rId12"/>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smtClean="0"/>
              <a:t>לחץ כדי לערוך סגנון כותרת של תבנית בסיס</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smtClean="0"/>
              <a:t>לחץ כדי לערוך סגנון כותרת משנה של תבנית בסיס</a:t>
            </a:r>
            <a:endParaRPr kumimoji="0" lang="en-US"/>
          </a:p>
        </p:txBody>
      </p:sp>
      <p:sp>
        <p:nvSpPr>
          <p:cNvPr id="30" name="Date Placeholder 29"/>
          <p:cNvSpPr>
            <a:spLocks noGrp="1"/>
          </p:cNvSpPr>
          <p:nvPr>
            <p:ph type="dt" sz="half" idx="10"/>
          </p:nvPr>
        </p:nvSpPr>
        <p:spPr/>
        <p:txBody>
          <a:bodyPr/>
          <a:lstStyle/>
          <a:p>
            <a:fld id="{8A62A5D1-538B-4F52-B050-407D0B7EC01A}" type="datetimeFigureOut">
              <a:rPr lang="he-IL" smtClean="0"/>
              <a:t>כ"ח/שבט/תשפ"א</a:t>
            </a:fld>
            <a:endParaRPr lang="he-IL"/>
          </a:p>
        </p:txBody>
      </p:sp>
      <p:sp>
        <p:nvSpPr>
          <p:cNvPr id="19" name="Footer Placeholder 18"/>
          <p:cNvSpPr>
            <a:spLocks noGrp="1"/>
          </p:cNvSpPr>
          <p:nvPr>
            <p:ph type="ftr" sz="quarter" idx="11"/>
          </p:nvPr>
        </p:nvSpPr>
        <p:spPr/>
        <p:txBody>
          <a:bodyPr/>
          <a:lstStyle/>
          <a:p>
            <a:endParaRPr lang="he-IL"/>
          </a:p>
        </p:txBody>
      </p:sp>
      <p:sp>
        <p:nvSpPr>
          <p:cNvPr id="27" name="Slide Number Placeholder 26"/>
          <p:cNvSpPr>
            <a:spLocks noGrp="1"/>
          </p:cNvSpPr>
          <p:nvPr>
            <p:ph type="sldNum" sz="quarter" idx="12"/>
          </p:nvPr>
        </p:nvSpPr>
        <p:spPr/>
        <p:txBody>
          <a:bodyPr/>
          <a:lstStyle/>
          <a:p>
            <a:fld id="{AD6F74F8-5DA7-4C43-8695-6C7ACD38425B}" type="slidenum">
              <a:rPr lang="he-IL" smtClean="0"/>
              <a:t>‹#›</a:t>
            </a:fld>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Date Placeholder 3"/>
          <p:cNvSpPr>
            <a:spLocks noGrp="1"/>
          </p:cNvSpPr>
          <p:nvPr>
            <p:ph type="dt" sz="half" idx="10"/>
          </p:nvPr>
        </p:nvSpPr>
        <p:spPr/>
        <p:txBody>
          <a:bodyPr/>
          <a:lstStyle/>
          <a:p>
            <a:fld id="{8A62A5D1-538B-4F52-B050-407D0B7EC01A}" type="datetimeFigureOut">
              <a:rPr lang="he-IL" smtClean="0"/>
              <a:t>כ"ח/שבט/תשפ"א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D6F74F8-5DA7-4C43-8695-6C7ACD38425B}"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he-IL" smtClean="0"/>
              <a:t>לחץ כדי לערוך סגנון כותרת של תבנית בסיס</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Date Placeholder 3"/>
          <p:cNvSpPr>
            <a:spLocks noGrp="1"/>
          </p:cNvSpPr>
          <p:nvPr>
            <p:ph type="dt" sz="half" idx="10"/>
          </p:nvPr>
        </p:nvSpPr>
        <p:spPr/>
        <p:txBody>
          <a:bodyPr/>
          <a:lstStyle/>
          <a:p>
            <a:fld id="{8A62A5D1-538B-4F52-B050-407D0B7EC01A}" type="datetimeFigureOut">
              <a:rPr lang="he-IL" smtClean="0"/>
              <a:t>כ"ח/שבט/תשפ"א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D6F74F8-5DA7-4C43-8695-6C7ACD38425B}"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Content Placeholder 2"/>
          <p:cNvSpPr>
            <a:spLocks noGrp="1"/>
          </p:cNvSpPr>
          <p:nvPr>
            <p:ph idx="1"/>
          </p:nvPr>
        </p:nvSpPr>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Date Placeholder 3"/>
          <p:cNvSpPr>
            <a:spLocks noGrp="1"/>
          </p:cNvSpPr>
          <p:nvPr>
            <p:ph type="dt" sz="half" idx="10"/>
          </p:nvPr>
        </p:nvSpPr>
        <p:spPr/>
        <p:txBody>
          <a:bodyPr/>
          <a:lstStyle/>
          <a:p>
            <a:fld id="{8A62A5D1-538B-4F52-B050-407D0B7EC01A}" type="datetimeFigureOut">
              <a:rPr lang="he-IL" smtClean="0"/>
              <a:t>כ"ח/שבט/תשפ"א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D6F74F8-5DA7-4C43-8695-6C7ACD38425B}" type="slidenum">
              <a:rPr lang="he-IL" smtClean="0"/>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smtClean="0"/>
              <a:t>לחץ כדי לערוך סגנון כותרת של תבנית בסיס</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8A62A5D1-538B-4F52-B050-407D0B7EC01A}" type="datetimeFigureOut">
              <a:rPr lang="he-IL" smtClean="0"/>
              <a:t>כ"ח/שבט/תשפ"א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D6F74F8-5DA7-4C43-8695-6C7ACD38425B}" type="slidenum">
              <a:rPr lang="he-IL" smtClean="0"/>
              <a:t>‹#›</a:t>
            </a:fld>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he-IL" smtClean="0"/>
              <a:t>לחץ כדי לערוך סגנון כותרת של תבנית בסיס</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Date Placeholder 4"/>
          <p:cNvSpPr>
            <a:spLocks noGrp="1"/>
          </p:cNvSpPr>
          <p:nvPr>
            <p:ph type="dt" sz="half" idx="10"/>
          </p:nvPr>
        </p:nvSpPr>
        <p:spPr/>
        <p:txBody>
          <a:bodyPr/>
          <a:lstStyle/>
          <a:p>
            <a:fld id="{8A62A5D1-538B-4F52-B050-407D0B7EC01A}" type="datetimeFigureOut">
              <a:rPr lang="he-IL" smtClean="0"/>
              <a:t>כ"ח/שבט/תשפ"א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D6F74F8-5DA7-4C43-8695-6C7ACD38425B}" type="slidenum">
              <a:rPr lang="he-IL" smtClean="0"/>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he-IL" smtClean="0"/>
              <a:t>לחץ כדי לערוך סגנון כותרת של תבנית בסיס</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7" name="Date Placeholder 6"/>
          <p:cNvSpPr>
            <a:spLocks noGrp="1"/>
          </p:cNvSpPr>
          <p:nvPr>
            <p:ph type="dt" sz="half" idx="10"/>
          </p:nvPr>
        </p:nvSpPr>
        <p:spPr/>
        <p:txBody>
          <a:bodyPr/>
          <a:lstStyle/>
          <a:p>
            <a:fld id="{8A62A5D1-538B-4F52-B050-407D0B7EC01A}" type="datetimeFigureOut">
              <a:rPr lang="he-IL" smtClean="0"/>
              <a:t>כ"ח/שבט/תשפ"א</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AD6F74F8-5DA7-4C43-8695-6C7ACD38425B}"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e-IL" smtClean="0"/>
              <a:t>לחץ כדי לערוך סגנון כותרת של תבנית בסיס</a:t>
            </a:r>
            <a:endParaRPr kumimoji="0" lang="en-US"/>
          </a:p>
        </p:txBody>
      </p:sp>
      <p:sp>
        <p:nvSpPr>
          <p:cNvPr id="3" name="Date Placeholder 2"/>
          <p:cNvSpPr>
            <a:spLocks noGrp="1"/>
          </p:cNvSpPr>
          <p:nvPr>
            <p:ph type="dt" sz="half" idx="10"/>
          </p:nvPr>
        </p:nvSpPr>
        <p:spPr/>
        <p:txBody>
          <a:bodyPr/>
          <a:lstStyle/>
          <a:p>
            <a:fld id="{8A62A5D1-538B-4F52-B050-407D0B7EC01A}" type="datetimeFigureOut">
              <a:rPr lang="he-IL" smtClean="0"/>
              <a:t>כ"ח/שבט/תשפ"א</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AD6F74F8-5DA7-4C43-8695-6C7ACD38425B}"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62A5D1-538B-4F52-B050-407D0B7EC01A}" type="datetimeFigureOut">
              <a:rPr lang="he-IL" smtClean="0"/>
              <a:t>כ"ח/שבט/תשפ"א</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AD6F74F8-5DA7-4C43-8695-6C7ACD38425B}"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e-IL" smtClean="0"/>
              <a:t>לחץ כדי לערוך סגנון כותרת של תבנית בסיס</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e-IL" smtClean="0"/>
              <a:t>לחץ כדי לערוך סגנונות טקסט של תבנית בסיס</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Date Placeholder 4"/>
          <p:cNvSpPr>
            <a:spLocks noGrp="1"/>
          </p:cNvSpPr>
          <p:nvPr>
            <p:ph type="dt" sz="half" idx="10"/>
          </p:nvPr>
        </p:nvSpPr>
        <p:spPr/>
        <p:txBody>
          <a:bodyPr/>
          <a:lstStyle/>
          <a:p>
            <a:fld id="{8A62A5D1-538B-4F52-B050-407D0B7EC01A}" type="datetimeFigureOut">
              <a:rPr lang="he-IL" smtClean="0"/>
              <a:t>כ"ח/שבט/תשפ"א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D6F74F8-5DA7-4C43-8695-6C7ACD38425B}"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e-IL" smtClean="0"/>
              <a:t>לחץ כדי לערוך סגנון כותרת של תבנית בסיס</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8A62A5D1-538B-4F52-B050-407D0B7EC01A}" type="datetimeFigureOut">
              <a:rPr lang="he-IL" smtClean="0"/>
              <a:t>כ"ח/שבט/תשפ"א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a:xfrm>
            <a:off x="8077200" y="6356350"/>
            <a:ext cx="609600" cy="365125"/>
          </a:xfrm>
        </p:spPr>
        <p:txBody>
          <a:bodyPr/>
          <a:lstStyle/>
          <a:p>
            <a:fld id="{AD6F74F8-5DA7-4C43-8695-6C7ACD38425B}" type="slidenum">
              <a:rPr lang="he-IL" smtClean="0"/>
              <a:t>‹#›</a:t>
            </a:fld>
            <a:endParaRPr lang="he-I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e-IL" smtClean="0"/>
              <a:t>לחץ על הסמל כדי להוסיף תמונה</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e-IL" smtClean="0"/>
              <a:t>לחץ כדי לערוך סגנון כותרת של תבנית בסיס</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A62A5D1-538B-4F52-B050-407D0B7EC01A}" type="datetimeFigureOut">
              <a:rPr lang="he-IL" smtClean="0"/>
              <a:t>כ"ח/שבט/תשפ"א</a:t>
            </a:fld>
            <a:endParaRPr lang="he-I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e-I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D6F74F8-5DA7-4C43-8695-6C7ACD38425B}" type="slidenum">
              <a:rPr lang="he-IL" smtClean="0"/>
              <a:t>‹#›</a:t>
            </a:fld>
            <a:endParaRPr lang="he-I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1-XTQCrs2_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pPr algn="ctr"/>
            <a:r>
              <a:rPr lang="ar-SA" dirty="0" smtClean="0"/>
              <a:t>حرب  القرم </a:t>
            </a:r>
            <a:endParaRPr lang="he-IL" dirty="0"/>
          </a:p>
        </p:txBody>
      </p:sp>
      <p:sp>
        <p:nvSpPr>
          <p:cNvPr id="3" name="כותרת משנה 2"/>
          <p:cNvSpPr>
            <a:spLocks noGrp="1"/>
          </p:cNvSpPr>
          <p:nvPr>
            <p:ph type="subTitle" idx="1"/>
          </p:nvPr>
        </p:nvSpPr>
        <p:spPr/>
        <p:txBody>
          <a:bodyPr/>
          <a:lstStyle/>
          <a:p>
            <a:endParaRPr lang="he-IL"/>
          </a:p>
        </p:txBody>
      </p:sp>
    </p:spTree>
    <p:extLst>
      <p:ext uri="{BB962C8B-B14F-4D97-AF65-F5344CB8AC3E}">
        <p14:creationId xmlns:p14="http://schemas.microsoft.com/office/powerpoint/2010/main" val="2669457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SA" dirty="0" smtClean="0"/>
              <a:t>سير حرب القرم </a:t>
            </a:r>
            <a:endParaRPr lang="he-IL" dirty="0"/>
          </a:p>
        </p:txBody>
      </p:sp>
      <p:sp>
        <p:nvSpPr>
          <p:cNvPr id="3" name="מציין מיקום תוכן 2"/>
          <p:cNvSpPr>
            <a:spLocks noGrp="1"/>
          </p:cNvSpPr>
          <p:nvPr>
            <p:ph idx="1"/>
          </p:nvPr>
        </p:nvSpPr>
        <p:spPr/>
        <p:txBody>
          <a:bodyPr>
            <a:normAutofit fontScale="47500" lnSpcReduction="20000"/>
          </a:bodyPr>
          <a:lstStyle/>
          <a:p>
            <a:r>
              <a:rPr lang="ar-SA" sz="5100" dirty="0" smtClean="0"/>
              <a:t>بدأت الحرب عام 1853  بعد  احتلال روسيا لرومانيا(مولدافيا </a:t>
            </a:r>
            <a:r>
              <a:rPr lang="ar-SA" sz="5100" dirty="0" err="1" smtClean="0"/>
              <a:t>وفلاخيا</a:t>
            </a:r>
            <a:r>
              <a:rPr lang="ar-SA" sz="5100" dirty="0" smtClean="0"/>
              <a:t>) وهكذا اعلنت الإمبراطورية العثمانية الحرب على روسيا ثم تدخلت بريطانيا وفرنسا لصالح الدولة العثمانية لحمايتها  , فأعلنت روسيا الحرب على بريطانيا وفرنسا , ان دخول بريطانيا وفرنسا الحرب الى جانب الدولة العثمانية كان يهدف لمنع روسيا تنفيذ سياستها الرامية للاحتلال الدولة العثمانية. حاولت النمسا التوسط والضغط على روسيا والانسحاب من المناطق التي احتلتها من الدولة العثمانية الا ان مساعيها باءت بالفشل فاستمر القتال بين روسيا والحلفاء , ثم انتقلت القوات الروسية الى جزيرة القرم في البحر الاسود ,حيث هاجم الاسطول الفرنسي  وتكبد الطرفان خسائر فادحه  واشهر هذه المعارك معركة  </a:t>
            </a:r>
            <a:r>
              <a:rPr lang="ar-SA" sz="5100" dirty="0" err="1" smtClean="0"/>
              <a:t>سواستيبول</a:t>
            </a:r>
            <a:r>
              <a:rPr lang="ar-SA" sz="5100" dirty="0" smtClean="0"/>
              <a:t> واستطاعت الدول الثلاثة تدمير الاسطول الروسي  وفي نهاية المطاف عام 1855 وبعد تدمير اسطولها في شمال البحر الاسود وافقت روسيا على انهاء الحرب وذلك يعود لسببين رئيسيين :</a:t>
            </a:r>
          </a:p>
          <a:p>
            <a:r>
              <a:rPr lang="ar-SA" sz="5100" dirty="0" smtClean="0"/>
              <a:t>ا. تكبد روسيا خسائر بشرية ومالية كبيرة.</a:t>
            </a:r>
          </a:p>
          <a:p>
            <a:r>
              <a:rPr lang="ar-SA" sz="5100" dirty="0" smtClean="0"/>
              <a:t>ب. موت القيصر نقولا الاول.</a:t>
            </a:r>
          </a:p>
          <a:p>
            <a:endParaRPr lang="he-IL" dirty="0"/>
          </a:p>
        </p:txBody>
      </p:sp>
    </p:spTree>
    <p:extLst>
      <p:ext uri="{BB962C8B-B14F-4D97-AF65-F5344CB8AC3E}">
        <p14:creationId xmlns:p14="http://schemas.microsoft.com/office/powerpoint/2010/main" val="2167517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SA" dirty="0" smtClean="0"/>
              <a:t>مؤتمر باريس </a:t>
            </a:r>
            <a:endParaRPr lang="he-IL" dirty="0"/>
          </a:p>
        </p:txBody>
      </p:sp>
      <p:sp>
        <p:nvSpPr>
          <p:cNvPr id="3" name="מציין מיקום תוכן 2"/>
          <p:cNvSpPr>
            <a:spLocks noGrp="1"/>
          </p:cNvSpPr>
          <p:nvPr>
            <p:ph idx="1"/>
          </p:nvPr>
        </p:nvSpPr>
        <p:spPr/>
        <p:txBody>
          <a:bodyPr>
            <a:normAutofit fontScale="92500"/>
          </a:bodyPr>
          <a:lstStyle/>
          <a:p>
            <a:r>
              <a:rPr lang="ar-SA" dirty="0" smtClean="0"/>
              <a:t>فعلى اثر ذلك تم عقد مؤتمر باريس عام 1856 بحضور كل من بريطانيا, فرنسا, الدولة العثمانية, النمسا وروسيا</a:t>
            </a:r>
          </a:p>
          <a:p>
            <a:endParaRPr lang="ar-SA" dirty="0" smtClean="0"/>
          </a:p>
          <a:p>
            <a:r>
              <a:rPr lang="ar-SA" dirty="0" smtClean="0"/>
              <a:t> وقد نص لمؤتمر باريس  على ما يلي:</a:t>
            </a:r>
          </a:p>
          <a:p>
            <a:r>
              <a:rPr lang="ar-SA" dirty="0" smtClean="0"/>
              <a:t>1- حياد البحر الاسود بحيث لا يسمح فيه بظهور السفن الحربية.</a:t>
            </a:r>
          </a:p>
          <a:p>
            <a:r>
              <a:rPr lang="ar-SA" dirty="0" smtClean="0"/>
              <a:t>2- اغلاق المضائق العثمانية في وجه السفن الحربية لجميع الدول الاوروبية.</a:t>
            </a:r>
          </a:p>
          <a:p>
            <a:r>
              <a:rPr lang="ar-SA" dirty="0" smtClean="0"/>
              <a:t>3-احترام املاك الدولة العثمانية </a:t>
            </a:r>
            <a:r>
              <a:rPr lang="ar-SA" dirty="0" err="1" smtClean="0"/>
              <a:t>واتقلالها</a:t>
            </a:r>
            <a:r>
              <a:rPr lang="ar-SA" dirty="0" smtClean="0"/>
              <a:t> . </a:t>
            </a:r>
          </a:p>
          <a:p>
            <a:r>
              <a:rPr lang="ar-SA" dirty="0" smtClean="0"/>
              <a:t>4- يتعهد السلطان العثماني بتحسين وضع الرعايا المسيحيين في الدولة العثمانية.</a:t>
            </a:r>
          </a:p>
          <a:p>
            <a:r>
              <a:rPr lang="ar-SA" dirty="0" smtClean="0"/>
              <a:t>هكذا انتهت حرب القرم وانقذت الدولة العثمانية من الهلاك التي كانت مهددة به من قبل روسيا</a:t>
            </a:r>
          </a:p>
          <a:p>
            <a:endParaRPr lang="he-IL" dirty="0"/>
          </a:p>
        </p:txBody>
      </p:sp>
    </p:spTree>
    <p:extLst>
      <p:ext uri="{BB962C8B-B14F-4D97-AF65-F5344CB8AC3E}">
        <p14:creationId xmlns:p14="http://schemas.microsoft.com/office/powerpoint/2010/main" val="1542818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SA" dirty="0" smtClean="0"/>
              <a:t>أسئلة</a:t>
            </a:r>
            <a:endParaRPr lang="he-IL" dirty="0"/>
          </a:p>
        </p:txBody>
      </p:sp>
      <p:sp>
        <p:nvSpPr>
          <p:cNvPr id="3" name="מציין מיקום תוכן 2"/>
          <p:cNvSpPr>
            <a:spLocks noGrp="1"/>
          </p:cNvSpPr>
          <p:nvPr>
            <p:ph idx="1"/>
          </p:nvPr>
        </p:nvSpPr>
        <p:spPr/>
        <p:txBody>
          <a:bodyPr/>
          <a:lstStyle/>
          <a:p>
            <a:endParaRPr lang="ar-SA" dirty="0" smtClean="0"/>
          </a:p>
          <a:p>
            <a:r>
              <a:rPr lang="en-US" dirty="0">
                <a:hlinkClick r:id="rId2"/>
              </a:rPr>
              <a:t>https://</a:t>
            </a:r>
            <a:r>
              <a:rPr lang="en-US" dirty="0" smtClean="0">
                <a:hlinkClick r:id="rId2"/>
              </a:rPr>
              <a:t>www.youtube.com/watch?v=1-XTQCrs2_8</a:t>
            </a:r>
            <a:endParaRPr lang="ar-SA" dirty="0" smtClean="0"/>
          </a:p>
          <a:p>
            <a:pPr marL="0" indent="0">
              <a:buNone/>
            </a:pPr>
            <a:endParaRPr lang="ar-SA" dirty="0" smtClean="0"/>
          </a:p>
          <a:p>
            <a:r>
              <a:rPr lang="ar-SA" dirty="0" smtClean="0"/>
              <a:t>أشرح عن حرب القرم ؟؟</a:t>
            </a:r>
          </a:p>
          <a:p>
            <a:r>
              <a:rPr lang="ar-SA" dirty="0" smtClean="0"/>
              <a:t>ما هي أسباب الحرب المباشرة وأسباب الحرب الغير مباشره ؟</a:t>
            </a:r>
          </a:p>
          <a:p>
            <a:r>
              <a:rPr lang="ar-SA" dirty="0" smtClean="0"/>
              <a:t>موقف الدول الأوربية من حرب القرم ؟</a:t>
            </a:r>
            <a:endParaRPr lang="ar-SA" dirty="0"/>
          </a:p>
        </p:txBody>
      </p:sp>
    </p:spTree>
    <p:extLst>
      <p:ext uri="{BB962C8B-B14F-4D97-AF65-F5344CB8AC3E}">
        <p14:creationId xmlns:p14="http://schemas.microsoft.com/office/powerpoint/2010/main" val="237615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2843808" y="764704"/>
            <a:ext cx="3096344" cy="1224136"/>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SA" sz="4000" dirty="0" smtClean="0">
                <a:solidFill>
                  <a:schemeClr val="tx1"/>
                </a:solidFill>
              </a:rPr>
              <a:t>حرب القرم </a:t>
            </a:r>
            <a:endParaRPr lang="he-IL" sz="4000" dirty="0">
              <a:solidFill>
                <a:schemeClr val="tx1"/>
              </a:solidFill>
            </a:endParaRPr>
          </a:p>
        </p:txBody>
      </p:sp>
      <p:sp>
        <p:nvSpPr>
          <p:cNvPr id="3" name="חץ למטה 2"/>
          <p:cNvSpPr/>
          <p:nvPr/>
        </p:nvSpPr>
        <p:spPr>
          <a:xfrm>
            <a:off x="3995936" y="2276872"/>
            <a:ext cx="936104"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 name="מלבן מעוגל 3"/>
          <p:cNvSpPr/>
          <p:nvPr/>
        </p:nvSpPr>
        <p:spPr>
          <a:xfrm>
            <a:off x="6948264" y="3573016"/>
            <a:ext cx="2088232" cy="25202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solidFill>
                  <a:schemeClr val="tx1"/>
                </a:solidFill>
              </a:rPr>
              <a:t>أسباب الحرب المباشرة </a:t>
            </a:r>
          </a:p>
          <a:p>
            <a:pPr algn="ctr"/>
            <a:r>
              <a:rPr lang="ar-SA" sz="2800" b="1" dirty="0" smtClean="0">
                <a:solidFill>
                  <a:schemeClr val="tx1"/>
                </a:solidFill>
              </a:rPr>
              <a:t>والغير مباشرة</a:t>
            </a:r>
            <a:endParaRPr lang="he-IL" sz="2800" b="1" dirty="0">
              <a:solidFill>
                <a:schemeClr val="tx1"/>
              </a:solidFill>
            </a:endParaRPr>
          </a:p>
        </p:txBody>
      </p:sp>
      <p:sp>
        <p:nvSpPr>
          <p:cNvPr id="6" name="מלבן מעוגל 5"/>
          <p:cNvSpPr/>
          <p:nvPr/>
        </p:nvSpPr>
        <p:spPr>
          <a:xfrm>
            <a:off x="4391980" y="3573016"/>
            <a:ext cx="2052228" cy="25202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solidFill>
                  <a:schemeClr val="tx1"/>
                </a:solidFill>
              </a:rPr>
              <a:t>موقف وردود فعل الدول الأوروبية من الحرب</a:t>
            </a:r>
            <a:endParaRPr lang="he-IL" sz="2800" b="1" dirty="0">
              <a:solidFill>
                <a:schemeClr val="tx1"/>
              </a:solidFill>
            </a:endParaRPr>
          </a:p>
        </p:txBody>
      </p:sp>
      <p:sp>
        <p:nvSpPr>
          <p:cNvPr id="7" name="מלבן מעוגל 6"/>
          <p:cNvSpPr/>
          <p:nvPr/>
        </p:nvSpPr>
        <p:spPr>
          <a:xfrm>
            <a:off x="1907704" y="3555369"/>
            <a:ext cx="2088232" cy="25202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solidFill>
                  <a:schemeClr val="tx1"/>
                </a:solidFill>
              </a:rPr>
              <a:t>سير الحرب</a:t>
            </a:r>
            <a:endParaRPr lang="he-IL" sz="2800" b="1" dirty="0">
              <a:solidFill>
                <a:schemeClr val="tx1"/>
              </a:solidFill>
            </a:endParaRPr>
          </a:p>
        </p:txBody>
      </p:sp>
      <p:sp>
        <p:nvSpPr>
          <p:cNvPr id="8" name="מלבן מעוגל 7"/>
          <p:cNvSpPr/>
          <p:nvPr/>
        </p:nvSpPr>
        <p:spPr>
          <a:xfrm>
            <a:off x="0" y="3573016"/>
            <a:ext cx="1691680" cy="25202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chemeClr val="tx1"/>
                </a:solidFill>
              </a:rPr>
              <a:t>نتائج حرب القرم</a:t>
            </a:r>
            <a:endParaRPr lang="he-IL" dirty="0">
              <a:solidFill>
                <a:schemeClr val="tx1"/>
              </a:solidFill>
            </a:endParaRPr>
          </a:p>
        </p:txBody>
      </p:sp>
    </p:spTree>
    <p:extLst>
      <p:ext uri="{BB962C8B-B14F-4D97-AF65-F5344CB8AC3E}">
        <p14:creationId xmlns:p14="http://schemas.microsoft.com/office/powerpoint/2010/main" val="2760475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SA" b="1" u="sng" dirty="0" smtClean="0"/>
              <a:t>حرب القرم 1853م – 1856م</a:t>
            </a:r>
            <a:endParaRPr lang="he-IL" b="1" u="sng" dirty="0"/>
          </a:p>
        </p:txBody>
      </p:sp>
      <p:sp>
        <p:nvSpPr>
          <p:cNvPr id="3" name="מציין מיקום תוכן 2"/>
          <p:cNvSpPr>
            <a:spLocks noGrp="1"/>
          </p:cNvSpPr>
          <p:nvPr>
            <p:ph idx="1"/>
          </p:nvPr>
        </p:nvSpPr>
        <p:spPr/>
        <p:txBody>
          <a:bodyPr/>
          <a:lstStyle/>
          <a:p>
            <a:r>
              <a:rPr lang="ar-SA" dirty="0" smtClean="0"/>
              <a:t>سميت بهذا الاسم لوقوعها في شبه جزيرة القرم شمال البحر الاسود. نشبت هذه الحرب بين الدولة العثمانية بمساعدة فرنسا وبريطانيا ضد روسيا, تعتبر حرب القرم من اهم ازمات المسالة الشرقية بحيث بلغت المسالة الشرقية ذروتها في حرب القرم بحيث تحول الصراع في هذه الحرب الى صراع اوروبي </a:t>
            </a:r>
            <a:endParaRPr lang="he-IL" dirty="0"/>
          </a:p>
        </p:txBody>
      </p:sp>
    </p:spTree>
    <p:extLst>
      <p:ext uri="{BB962C8B-B14F-4D97-AF65-F5344CB8AC3E}">
        <p14:creationId xmlns:p14="http://schemas.microsoft.com/office/powerpoint/2010/main" val="1423691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764704"/>
            <a:ext cx="8075240" cy="1440160"/>
          </a:xfrm>
        </p:spPr>
        <p:txBody>
          <a:bodyPr>
            <a:normAutofit fontScale="90000"/>
          </a:bodyPr>
          <a:lstStyle/>
          <a:p>
            <a:pPr algn="r"/>
            <a:r>
              <a:rPr lang="ar-SA" dirty="0" smtClean="0"/>
              <a:t/>
            </a:r>
            <a:br>
              <a:rPr lang="ar-SA" dirty="0" smtClean="0"/>
            </a:br>
            <a:r>
              <a:rPr lang="ar-SA" dirty="0"/>
              <a:t/>
            </a:r>
            <a:br>
              <a:rPr lang="ar-SA" dirty="0"/>
            </a:br>
            <a:r>
              <a:rPr lang="ar-SA" dirty="0" smtClean="0"/>
              <a:t/>
            </a:r>
            <a:br>
              <a:rPr lang="ar-SA" dirty="0" smtClean="0"/>
            </a:br>
            <a:r>
              <a:rPr lang="ar-SA" dirty="0"/>
              <a:t/>
            </a:r>
            <a:br>
              <a:rPr lang="ar-SA" dirty="0"/>
            </a:br>
            <a:r>
              <a:rPr lang="ar-SA" dirty="0" smtClean="0"/>
              <a:t/>
            </a:r>
            <a:br>
              <a:rPr lang="ar-SA" dirty="0" smtClean="0"/>
            </a:br>
            <a:r>
              <a:rPr lang="ar-SA" dirty="0"/>
              <a:t/>
            </a:r>
            <a:br>
              <a:rPr lang="ar-SA" dirty="0"/>
            </a:br>
            <a:r>
              <a:rPr lang="ar-SA" dirty="0" smtClean="0"/>
              <a:t/>
            </a:r>
            <a:br>
              <a:rPr lang="ar-SA" dirty="0" smtClean="0"/>
            </a:br>
            <a:r>
              <a:rPr lang="ar-SA" dirty="0"/>
              <a:t/>
            </a:r>
            <a:br>
              <a:rPr lang="ar-SA" dirty="0"/>
            </a:br>
            <a:r>
              <a:rPr lang="ar-SA" dirty="0" smtClean="0"/>
              <a:t/>
            </a:r>
            <a:br>
              <a:rPr lang="ar-SA" dirty="0" smtClean="0"/>
            </a:br>
            <a:r>
              <a:rPr lang="ar-SA" dirty="0"/>
              <a:t> </a:t>
            </a:r>
            <a:r>
              <a:rPr lang="ar-SA" dirty="0" smtClean="0"/>
              <a:t>              أسباب الحرب المباشرة</a:t>
            </a:r>
            <a:br>
              <a:rPr lang="ar-SA" dirty="0" smtClean="0"/>
            </a:br>
            <a:endParaRPr lang="he-IL" dirty="0"/>
          </a:p>
        </p:txBody>
      </p:sp>
      <p:sp>
        <p:nvSpPr>
          <p:cNvPr id="3" name="מציין מיקום תוכן 2"/>
          <p:cNvSpPr>
            <a:spLocks noGrp="1"/>
          </p:cNvSpPr>
          <p:nvPr>
            <p:ph idx="1"/>
          </p:nvPr>
        </p:nvSpPr>
        <p:spPr/>
        <p:txBody>
          <a:bodyPr>
            <a:normAutofit/>
          </a:bodyPr>
          <a:lstStyle/>
          <a:p>
            <a:pPr marL="514350" indent="-514350">
              <a:buAutoNum type="arabicPeriod"/>
            </a:pPr>
            <a:r>
              <a:rPr lang="ar-SA" dirty="0" smtClean="0"/>
              <a:t>قامت روسيا بالمطالبة بحماية الأماكن المقدسة في فلسطين، وبالأخص كنيسة القيامة وكنيسة المهد. فرفض السلطان العثماني هذا الطلب.</a:t>
            </a:r>
          </a:p>
          <a:p>
            <a:pPr marL="0" indent="0">
              <a:buNone/>
            </a:pPr>
            <a:endParaRPr lang="ar-SA" dirty="0" smtClean="0"/>
          </a:p>
          <a:p>
            <a:pPr marL="0" indent="0">
              <a:buNone/>
            </a:pPr>
            <a:r>
              <a:rPr lang="ar-SA" dirty="0" smtClean="0"/>
              <a:t>2</a:t>
            </a:r>
            <a:r>
              <a:rPr lang="he-IL" dirty="0" smtClean="0"/>
              <a:t>. </a:t>
            </a:r>
            <a:r>
              <a:rPr lang="ar-SA" dirty="0" smtClean="0"/>
              <a:t>طالب القيصر الروسي </a:t>
            </a:r>
            <a:r>
              <a:rPr lang="ar-SA" dirty="0" err="1" smtClean="0"/>
              <a:t>نيكوال</a:t>
            </a:r>
            <a:r>
              <a:rPr lang="ar-SA" dirty="0" smtClean="0"/>
              <a:t> الأول بحماية الرعايا لمسيحيين الأرثودوكس في الدولة العثمانية.</a:t>
            </a:r>
          </a:p>
          <a:p>
            <a:pPr marL="0" indent="0">
              <a:buNone/>
            </a:pPr>
            <a:endParaRPr lang="en-US" sz="5100" dirty="0" smtClean="0"/>
          </a:p>
        </p:txBody>
      </p:sp>
    </p:spTree>
    <p:extLst>
      <p:ext uri="{BB962C8B-B14F-4D97-AF65-F5344CB8AC3E}">
        <p14:creationId xmlns:p14="http://schemas.microsoft.com/office/powerpoint/2010/main" val="1093067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SA" dirty="0" smtClean="0"/>
              <a:t>الأسباب الغير مباشرة للحرب</a:t>
            </a:r>
            <a:endParaRPr lang="he-IL" dirty="0"/>
          </a:p>
        </p:txBody>
      </p:sp>
      <p:sp>
        <p:nvSpPr>
          <p:cNvPr id="3" name="מציין מיקום תוכן 2"/>
          <p:cNvSpPr>
            <a:spLocks noGrp="1"/>
          </p:cNvSpPr>
          <p:nvPr>
            <p:ph idx="1"/>
          </p:nvPr>
        </p:nvSpPr>
        <p:spPr/>
        <p:txBody>
          <a:bodyPr>
            <a:normAutofit/>
          </a:bodyPr>
          <a:lstStyle/>
          <a:p>
            <a:pPr marL="0" indent="0">
              <a:buNone/>
            </a:pPr>
            <a:r>
              <a:rPr lang="ar-SA" dirty="0" smtClean="0"/>
              <a:t>1 .أطماع روسيا بالمياه الدافئة البحر المتوسط والتوسع على حساب الدولة العثمانية الرجل المريض معتقدة نفسها أنها الوريث الوحيد للدولة البيزنطية التي قامت على أنقاضها الدولة العثمانية، وذلك في القرنين الخامس والسادس عشر.</a:t>
            </a:r>
          </a:p>
          <a:p>
            <a:pPr marL="0" indent="0">
              <a:buNone/>
            </a:pPr>
            <a:endParaRPr lang="ar-SA" dirty="0" smtClean="0"/>
          </a:p>
          <a:p>
            <a:pPr marL="0" indent="0">
              <a:buNone/>
            </a:pPr>
            <a:r>
              <a:rPr lang="ar-SA" dirty="0"/>
              <a:t>2</a:t>
            </a:r>
            <a:r>
              <a:rPr lang="ar-SA" dirty="0" smtClean="0"/>
              <a:t> .أرادت روسيا السيطرة على الأقاليم المناطق المسيحية الأرثودوكسية التي كانت تحت سيطرة الدولة العثمانية في منطقة البلقان.</a:t>
            </a:r>
          </a:p>
          <a:p>
            <a:endParaRPr lang="he-IL" dirty="0"/>
          </a:p>
        </p:txBody>
      </p:sp>
    </p:spTree>
    <p:extLst>
      <p:ext uri="{BB962C8B-B14F-4D97-AF65-F5344CB8AC3E}">
        <p14:creationId xmlns:p14="http://schemas.microsoft.com/office/powerpoint/2010/main" val="663643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a:bodyPr>
          <a:lstStyle/>
          <a:p>
            <a:r>
              <a:rPr lang="ar-SA" dirty="0" smtClean="0"/>
              <a:t>*النمسا:</a:t>
            </a:r>
          </a:p>
          <a:p>
            <a:pPr marL="0" indent="0">
              <a:buNone/>
            </a:pPr>
            <a:r>
              <a:rPr lang="ar-SA" dirty="0" smtClean="0"/>
              <a:t>حيادي أي عدم الاشتراك بالحرب كان موقف النمسا من الحرب وحاولت لعب دور الوسيط بين روسيا والدولة العثمانية، واكتفت بمراقبة الأحداث فقط.</a:t>
            </a:r>
          </a:p>
          <a:p>
            <a:pPr marL="0" indent="0">
              <a:buNone/>
            </a:pPr>
            <a:endParaRPr lang="ar-SA" dirty="0" smtClean="0"/>
          </a:p>
          <a:p>
            <a:r>
              <a:rPr lang="ar-SA" dirty="0" smtClean="0"/>
              <a:t>*بريطانيا:</a:t>
            </a:r>
          </a:p>
          <a:p>
            <a:pPr marL="0" indent="0">
              <a:buNone/>
            </a:pPr>
            <a:r>
              <a:rPr lang="ar-SA" dirty="0" smtClean="0"/>
              <a:t> إن التوسع الروسي يهدد مصالحها في مصر والطرق إلى الهند.</a:t>
            </a:r>
          </a:p>
          <a:p>
            <a:pPr marL="0" indent="0">
              <a:buNone/>
            </a:pPr>
            <a:r>
              <a:rPr lang="ar-SA" dirty="0" smtClean="0"/>
              <a:t>إن التدخل الروسي يهدد مبدأ توازن القوى، ولهذا تخوفت من تعاظم قوة روسيا إذا سيطرت على المياه الدافئة البحر المتوسط</a:t>
            </a:r>
            <a:endParaRPr lang="he-IL" dirty="0"/>
          </a:p>
        </p:txBody>
      </p:sp>
    </p:spTree>
    <p:extLst>
      <p:ext uri="{BB962C8B-B14F-4D97-AF65-F5344CB8AC3E}">
        <p14:creationId xmlns:p14="http://schemas.microsoft.com/office/powerpoint/2010/main" val="4021844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a:bodyPr>
          <a:lstStyle/>
          <a:p>
            <a:r>
              <a:rPr lang="ar-SA" dirty="0" smtClean="0"/>
              <a:t>*روسيا:</a:t>
            </a:r>
          </a:p>
          <a:p>
            <a:r>
              <a:rPr lang="ar-SA" dirty="0" smtClean="0"/>
              <a:t>تعتبر أكبر دولة سلافية وقد ادعت أن لها التدخل وتمثيل الطوائف المسيحية في منطقة البلقان وحمايتها، كما نصت على ذلك المعاهدات مع مطامع روسيا في دول البلقان، فهي مع لدولة العثمانية، وخاصة معاهدة </a:t>
            </a:r>
            <a:r>
              <a:rPr lang="ar-SA" dirty="0" err="1" smtClean="0"/>
              <a:t>كوتشك</a:t>
            </a:r>
            <a:r>
              <a:rPr lang="ar-SA" dirty="0" smtClean="0"/>
              <a:t> </a:t>
            </a:r>
            <a:r>
              <a:rPr lang="ar-SA" dirty="0" err="1" smtClean="0"/>
              <a:t>كينارجه</a:t>
            </a:r>
            <a:r>
              <a:rPr lang="ar-SA" dirty="0" smtClean="0"/>
              <a:t> عام 1774م  لكن الدولة العثمانية رفضت ذلك.</a:t>
            </a:r>
          </a:p>
          <a:p>
            <a:r>
              <a:rPr lang="ar-SA" dirty="0" smtClean="0"/>
              <a:t>مطالبة روسيا بتقسيم إرث الرجل المريض، وأن تحصل البلقان على استقلالها، على أن يكون ذلك بمساعدة روسية.</a:t>
            </a:r>
          </a:p>
          <a:p>
            <a:r>
              <a:rPr lang="ar-SA" dirty="0" smtClean="0"/>
              <a:t>مسألة الأماكن المقدسة في فلسطين، فقد طالبت روسيا بحقها في الدفاع عن هذه الاماكن</a:t>
            </a:r>
          </a:p>
          <a:p>
            <a:endParaRPr lang="he-IL" dirty="0"/>
          </a:p>
        </p:txBody>
      </p:sp>
    </p:spTree>
    <p:extLst>
      <p:ext uri="{BB962C8B-B14F-4D97-AF65-F5344CB8AC3E}">
        <p14:creationId xmlns:p14="http://schemas.microsoft.com/office/powerpoint/2010/main" val="1451651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pPr marL="0" indent="0">
              <a:buNone/>
            </a:pPr>
            <a:r>
              <a:rPr lang="ar-SA" dirty="0" smtClean="0"/>
              <a:t>*فرنسا:</a:t>
            </a:r>
          </a:p>
          <a:p>
            <a:r>
              <a:rPr lang="ar-SA" dirty="0" smtClean="0"/>
              <a:t>أرادت فرنسا اتباع سياسة بريطانيا، وهي الحفاظ على أمالك الدولة العثمانية، ومنع روسيا من السيطرة على المياه الدافئة.</a:t>
            </a:r>
          </a:p>
          <a:p>
            <a:r>
              <a:rPr lang="ar-SA" dirty="0" smtClean="0"/>
              <a:t> أرادت فرنسا الاستمرار بالمحافظة على مفاتيح الأماكن المقدسة، وذلك إرضاء الكنيسة الكاثوليكية.</a:t>
            </a:r>
          </a:p>
          <a:p>
            <a:r>
              <a:rPr lang="ar-SA" dirty="0" smtClean="0"/>
              <a:t>أرادت فرنسا إعادة مجدها وهيبتها كما كانت في عهد نابليون الأول.</a:t>
            </a:r>
            <a:endParaRPr lang="he-IL" dirty="0"/>
          </a:p>
        </p:txBody>
      </p:sp>
    </p:spTree>
    <p:extLst>
      <p:ext uri="{BB962C8B-B14F-4D97-AF65-F5344CB8AC3E}">
        <p14:creationId xmlns:p14="http://schemas.microsoft.com/office/powerpoint/2010/main" val="40424314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זרימה">
  <a:themeElements>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זרימה">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זרימה">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64</TotalTime>
  <Words>634</Words>
  <Application>Microsoft Office PowerPoint</Application>
  <PresentationFormat>‫הצגה על המסך (4:3)</PresentationFormat>
  <Paragraphs>51</Paragraphs>
  <Slides>11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11</vt:i4>
      </vt:variant>
    </vt:vector>
  </HeadingPairs>
  <TitlesOfParts>
    <vt:vector size="12" baseType="lpstr">
      <vt:lpstr>זרימה</vt:lpstr>
      <vt:lpstr>حرب  القرم </vt:lpstr>
      <vt:lpstr>أسئلة</vt:lpstr>
      <vt:lpstr>מצגת של PowerPoint</vt:lpstr>
      <vt:lpstr>حرب القرم 1853م – 1856م</vt:lpstr>
      <vt:lpstr>                        أسباب الحرب المباشرة </vt:lpstr>
      <vt:lpstr>الأسباب الغير مباشرة للحرب</vt:lpstr>
      <vt:lpstr>מצגת של PowerPoint</vt:lpstr>
      <vt:lpstr>מצגת של PowerPoint</vt:lpstr>
      <vt:lpstr>מצגת של PowerPoint</vt:lpstr>
      <vt:lpstr>سير حرب القرم </vt:lpstr>
      <vt:lpstr>مؤتمر باريس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MEGA</dc:creator>
  <cp:lastModifiedBy>MEGA</cp:lastModifiedBy>
  <cp:revision>8</cp:revision>
  <dcterms:created xsi:type="dcterms:W3CDTF">2021-02-01T16:51:44Z</dcterms:created>
  <dcterms:modified xsi:type="dcterms:W3CDTF">2021-02-10T14:12:27Z</dcterms:modified>
</cp:coreProperties>
</file>