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A1E4F5C-C896-42F6-B89E-7AEC4D661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46" y="589085"/>
            <a:ext cx="9266294" cy="2576145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994FE11B-93CD-4465-9EF7-6A78E9DB1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ar-SA" sz="4800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5782BEF-F8DE-476E-8F37-EFEB8B8836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SA" dirty="0"/>
              <a:t>مهمة المبني والمعرب </a:t>
            </a:r>
            <a:r>
              <a:rPr lang="en-US" dirty="0"/>
              <a:t>16.2021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76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36F367-1BC7-4A83-A94A-A24C582D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اَلْكَلِماتُ ﭐلْمَبْنِيَّةُ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00E38E-7D9C-4817-BD88-7890457CE8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ar-SA" sz="2800" b="1" dirty="0"/>
              <a:t>هيَ تِلْكَ الكلمات ألتي لا يَتَغَيَّرُ آخِرُها، بَلْ يَلْزَمُ حالَةً واحِدَةً فَقَطْ.</a:t>
            </a:r>
            <a:endParaRPr lang="en-US" sz="2800" dirty="0"/>
          </a:p>
          <a:p>
            <a:r>
              <a:rPr lang="ar-SA" sz="2800" b="1" dirty="0"/>
              <a:t>أَيّ تَأْخُذُ صورَةً واحِدَةً وَشَكْلاً واحِدًا في كُلِّ الحالات.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4561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1EAABF-02D4-4370-A9C2-9239DC90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/>
              <a:t>اَلْكَلِماتُ المعربة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1C901D4-600A-4C92-8FB5-A1D960F733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SA" sz="2800" b="1" dirty="0"/>
              <a:t>هِيَ تِلْكَ الكلمات ألتي يُمْكِنُ أَنْ يَتَغَيَّرَ آخِرُها، وَذلِكَ بِحَسَبِ وَظيفَتِها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ar-SA" sz="2800" b="1" dirty="0"/>
              <a:t> النحوية. أَيّ يَحْدُثُ تَغَيُّرٌ في أَواخِرِها  بِحَسَبِ وَظيفَتِها النحوية.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960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50CB15-CEBD-4A4C-960F-576B3D3A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37392"/>
            <a:ext cx="10396882" cy="1600373"/>
          </a:xfrm>
        </p:spPr>
        <p:txBody>
          <a:bodyPr>
            <a:normAutofit fontScale="90000"/>
          </a:bodyPr>
          <a:lstStyle/>
          <a:p>
            <a:pPr algn="r"/>
            <a:br>
              <a:rPr lang="ar-SA" sz="4900" b="1" dirty="0"/>
            </a:br>
            <a:r>
              <a:rPr lang="ar-SA" sz="4900" b="1" dirty="0"/>
              <a:t>بَيِّنْ نَوْعَ الْكَلِمَةِ الَّتِي تَحْتَها خَطٌّ أَهِيَ مَبْنِيَّةٌ أَمْ مُعْرَبَةٌ. </a:t>
            </a:r>
            <a:br>
              <a:rPr lang="en-US" sz="4900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1BE55E-935D-4AD2-817B-9CDBC69058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354015"/>
            <a:ext cx="10394707" cy="4167554"/>
          </a:xfrm>
        </p:spPr>
        <p:txBody>
          <a:bodyPr>
            <a:normAutofit/>
          </a:bodyPr>
          <a:lstStyle/>
          <a:p>
            <a:r>
              <a:rPr lang="ar-SA" b="1" dirty="0"/>
              <a:t>أ- </a:t>
            </a:r>
            <a:r>
              <a:rPr lang="ar-SA" b="1" u="sng" dirty="0"/>
              <a:t>يُسَافِرُ</a:t>
            </a:r>
            <a:r>
              <a:rPr lang="ar-SA" b="1" dirty="0"/>
              <a:t> ﭐلطَّلَبَةُ </a:t>
            </a:r>
            <a:r>
              <a:rPr lang="ar-SA" b="1" u="sng" dirty="0"/>
              <a:t>إلَى</a:t>
            </a:r>
            <a:r>
              <a:rPr lang="ar-SA" b="1" dirty="0"/>
              <a:t> أوروبَّا طَلَبًا لِلْعِلْمِ</a:t>
            </a:r>
            <a:r>
              <a:rPr lang="ar-SA" dirty="0"/>
              <a:t>. ___________   __________</a:t>
            </a:r>
            <a:endParaRPr lang="en-US" dirty="0"/>
          </a:p>
          <a:p>
            <a:r>
              <a:rPr lang="ar-SA" b="1" dirty="0"/>
              <a:t>ب- </a:t>
            </a:r>
            <a:r>
              <a:rPr lang="ar-SA" b="1" u="sng" dirty="0"/>
              <a:t>عاقَبَ</a:t>
            </a:r>
            <a:r>
              <a:rPr lang="ar-SA" b="1" dirty="0"/>
              <a:t> القاضي </a:t>
            </a:r>
            <a:r>
              <a:rPr lang="ar-SA" b="1" u="sng" dirty="0"/>
              <a:t>ﭐلمُجْرِمَ</a:t>
            </a:r>
            <a:r>
              <a:rPr lang="ar-SA" dirty="0"/>
              <a:t>.   ____________    _____________</a:t>
            </a:r>
            <a:endParaRPr lang="en-US" dirty="0"/>
          </a:p>
          <a:p>
            <a:r>
              <a:rPr lang="ar-SA" b="1" dirty="0"/>
              <a:t>ت-</a:t>
            </a:r>
            <a:r>
              <a:rPr lang="ar-SA" b="1" u="sng" dirty="0"/>
              <a:t> قُمِ</a:t>
            </a:r>
            <a:r>
              <a:rPr lang="ar-SA" b="1" dirty="0"/>
              <a:t> ﭐحْتِرَامًا لأسْتاذِكَ </a:t>
            </a:r>
            <a:r>
              <a:rPr lang="ar-SA" dirty="0"/>
              <a:t>. ___________</a:t>
            </a:r>
            <a:endParaRPr lang="en-US" dirty="0"/>
          </a:p>
          <a:p>
            <a:r>
              <a:rPr lang="ar-SA" b="1" dirty="0"/>
              <a:t>ث- </a:t>
            </a:r>
            <a:r>
              <a:rPr lang="ar-SA" b="1" u="sng" dirty="0"/>
              <a:t>هِيَ</a:t>
            </a:r>
            <a:r>
              <a:rPr lang="ar-SA" b="1" dirty="0"/>
              <a:t>  تَصَدَّقْتْ عَلَى </a:t>
            </a:r>
            <a:r>
              <a:rPr lang="ar-SA" b="1" u="sng" dirty="0"/>
              <a:t>هذَيْنِ</a:t>
            </a:r>
            <a:r>
              <a:rPr lang="ar-SA" b="1" dirty="0"/>
              <a:t> ﭐلفَقِيريْنِ. </a:t>
            </a:r>
            <a:r>
              <a:rPr lang="ar-SA" dirty="0"/>
              <a:t>_________  ___________</a:t>
            </a:r>
            <a:endParaRPr lang="en-US" dirty="0"/>
          </a:p>
          <a:p>
            <a:r>
              <a:rPr lang="ar-SA" b="1" dirty="0"/>
              <a:t>ج- اِفْعَلْ </a:t>
            </a:r>
            <a:r>
              <a:rPr lang="ar-SA" b="1" u="sng" dirty="0"/>
              <a:t>ما </a:t>
            </a:r>
            <a:r>
              <a:rPr lang="ar-SA" b="1" dirty="0"/>
              <a:t>تَراهُ مُناسِبًا.</a:t>
            </a:r>
            <a:r>
              <a:rPr lang="ar-SA" dirty="0"/>
              <a:t> __________</a:t>
            </a:r>
            <a:endParaRPr lang="en-US" dirty="0"/>
          </a:p>
          <a:p>
            <a:r>
              <a:rPr lang="ar-SA" b="1" dirty="0"/>
              <a:t>ح- تَجَاوَزْتِ عَن </a:t>
            </a:r>
            <a:r>
              <a:rPr lang="ar-SA" b="1" u="sng" dirty="0"/>
              <a:t>ذلك</a:t>
            </a:r>
            <a:r>
              <a:rPr lang="ar-SA" b="1" dirty="0"/>
              <a:t>  </a:t>
            </a:r>
            <a:r>
              <a:rPr lang="ar-SA" b="1" u="sng" dirty="0"/>
              <a:t>ﭐلصَّديقِ </a:t>
            </a:r>
            <a:r>
              <a:rPr lang="ar-SA" b="1" dirty="0"/>
              <a:t>إبْقاءً عَلَى مَوَدَّتِهِ. </a:t>
            </a:r>
            <a:r>
              <a:rPr lang="ar-SA" dirty="0"/>
              <a:t>__________ _________</a:t>
            </a:r>
            <a:endParaRPr lang="en-US" dirty="0"/>
          </a:p>
          <a:p>
            <a:r>
              <a:rPr lang="ar-SA" b="1" dirty="0"/>
              <a:t>خ-</a:t>
            </a:r>
            <a:r>
              <a:rPr lang="ar-SA" b="1" u="sng" dirty="0"/>
              <a:t> لا</a:t>
            </a:r>
            <a:r>
              <a:rPr lang="ar-SA" b="1" dirty="0"/>
              <a:t> تَرْمِ النِّفاياتِ عَلَى الْأَرْضِ.  _______</a:t>
            </a:r>
            <a:r>
              <a:rPr lang="ar-SA" dirty="0"/>
              <a:t>_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564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BA6EAD-6C5E-49AC-A2C2-AB445B28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b="1" dirty="0"/>
              <a:t> </a:t>
            </a:r>
            <a:br>
              <a:rPr lang="ar-SA" b="1" dirty="0"/>
            </a:br>
            <a:r>
              <a:rPr lang="ar-SA" b="1" dirty="0"/>
              <a:t>بَيِّنْ سَبَبَ بِناءِ الْكَلِماتِ التَّالِيَةِ. </a:t>
            </a:r>
            <a:br>
              <a:rPr lang="en-US" dirty="0"/>
            </a:br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81790D1D-199F-42DB-9437-E0CB7DA59F7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641713"/>
              </p:ext>
            </p:extLst>
          </p:nvPr>
        </p:nvGraphicFramePr>
        <p:xfrm>
          <a:off x="685800" y="1758462"/>
          <a:ext cx="10394950" cy="37600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val="2414408990"/>
                    </a:ext>
                  </a:extLst>
                </a:gridCol>
                <a:gridCol w="5197475">
                  <a:extLst>
                    <a:ext uri="{9D8B030D-6E8A-4147-A177-3AD203B41FA5}">
                      <a16:colId xmlns:a16="http://schemas.microsoft.com/office/drawing/2014/main" val="3188396380"/>
                    </a:ext>
                  </a:extLst>
                </a:gridCol>
              </a:tblGrid>
              <a:tr h="5200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مثال </a:t>
                      </a:r>
                      <a:r>
                        <a:rPr lang="ar-S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:سافرَ :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لأنّه فعل ماضٍ</a:t>
                      </a:r>
                      <a:r>
                        <a:rPr lang="ar-S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968437"/>
                  </a:ext>
                </a:extLst>
              </a:tr>
              <a:tr h="520002">
                <a:tc>
                  <a:txBody>
                    <a:bodyPr/>
                    <a:lstStyle/>
                    <a:p>
                      <a:pPr rtl="1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قِفْ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16585"/>
                  </a:ext>
                </a:extLst>
              </a:tr>
              <a:tr h="520002"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عَنْ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94200"/>
                  </a:ext>
                </a:extLst>
              </a:tr>
              <a:tr h="520002"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هؤلاء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83998"/>
                  </a:ext>
                </a:extLst>
              </a:tr>
              <a:tr h="520002"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الَّتي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671513"/>
                  </a:ext>
                </a:extLst>
              </a:tr>
              <a:tr h="520002"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لِنْ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758692"/>
                  </a:ext>
                </a:extLst>
              </a:tr>
              <a:tr h="520002">
                <a:tc>
                  <a:txBody>
                    <a:bodyPr/>
                    <a:lstStyle/>
                    <a:p>
                      <a:pPr rtl="1"/>
                      <a:r>
                        <a:rPr lang="ar-S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نَحْنُ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7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09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67AECA-A6E5-4B65-9DD2-53B15667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78070"/>
            <a:ext cx="10396882" cy="1459696"/>
          </a:xfrm>
        </p:spPr>
        <p:txBody>
          <a:bodyPr>
            <a:normAutofit fontScale="90000"/>
          </a:bodyPr>
          <a:lstStyle/>
          <a:p>
            <a:pPr algn="r"/>
            <a:br>
              <a:rPr lang="ar-SA" sz="4900" b="1" dirty="0"/>
            </a:br>
            <a:r>
              <a:rPr lang="ar-SA" sz="4900" b="1" dirty="0"/>
              <a:t>ضَعْ خَطًا تَحْتَ الْكَلِمَةِ الْمُعْرَبَةِ.</a:t>
            </a:r>
            <a:br>
              <a:rPr lang="en-US" sz="4900" dirty="0"/>
            </a:b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7660C9-25A7-4F7E-8AE9-405ACC75A5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38654"/>
            <a:ext cx="10394707" cy="3835931"/>
          </a:xfrm>
        </p:spPr>
        <p:txBody>
          <a:bodyPr/>
          <a:lstStyle/>
          <a:p>
            <a:r>
              <a:rPr lang="ar-SA" sz="2800" b="1" dirty="0"/>
              <a:t>1 -  جدارٌ      -        الَّذينَ    -    أنتُما    -     أنْ . </a:t>
            </a:r>
            <a:endParaRPr lang="en-US" sz="2800" dirty="0"/>
          </a:p>
          <a:p>
            <a:r>
              <a:rPr lang="ar-SA" sz="2800" b="1" dirty="0"/>
              <a:t>2-    تِلكَ    -        ذانِكَ      -    ذلكَ      -   أولئكَ.</a:t>
            </a:r>
            <a:endParaRPr lang="en-US" sz="2800" dirty="0"/>
          </a:p>
          <a:p>
            <a:pPr lvl="0"/>
            <a:r>
              <a:rPr lang="ar-SA" sz="2800" b="1" dirty="0"/>
              <a:t>3 - َيشْرَبُ   -      يَلْعبْنَ    -     سافرَ   -     اُكتُبْ.</a:t>
            </a:r>
            <a:endParaRPr lang="en-US" sz="2800" dirty="0"/>
          </a:p>
          <a:p>
            <a:pPr lvl="0"/>
            <a:r>
              <a:rPr lang="ar-SA" sz="2800" b="1" dirty="0"/>
              <a:t> 4 - لَمْ    -      معلّمانِ     -        في       -     وَ.</a:t>
            </a:r>
            <a:endParaRPr lang="en-US" sz="2800" dirty="0"/>
          </a:p>
          <a:p>
            <a:pPr lvl="0"/>
            <a:r>
              <a:rPr lang="ar-SA" sz="2800" b="1" dirty="0"/>
              <a:t>5 - أيْنَ   -       كِتابًا     -         هذِهِ     -      ثُمَّ.</a:t>
            </a:r>
            <a:endParaRPr lang="en-US" sz="2800" dirty="0"/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54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9DCBEC-9A15-463F-8807-F7891996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باحترام 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5E1886-7E5D-4F1D-AB84-9604A170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400" dirty="0"/>
              <a:t>طاقم اللغة العربية </a:t>
            </a:r>
          </a:p>
        </p:txBody>
      </p:sp>
    </p:spTree>
    <p:extLst>
      <p:ext uri="{BB962C8B-B14F-4D97-AF65-F5344CB8AC3E}">
        <p14:creationId xmlns:p14="http://schemas.microsoft.com/office/powerpoint/2010/main" val="1277099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TM04033927[[fn=الحدث الرئيسي]]</Template>
  <TotalTime>30</TotalTime>
  <Words>215</Words>
  <Application>Microsoft Office PowerPoint</Application>
  <PresentationFormat>شاشة عريضة</PresentationFormat>
  <Paragraphs>32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Impact</vt:lpstr>
      <vt:lpstr>Times New Roman</vt:lpstr>
      <vt:lpstr>الحدث الرئيسي</vt:lpstr>
      <vt:lpstr>عرض تقديمي في PowerPoint</vt:lpstr>
      <vt:lpstr>اَلْكَلِماتُ ﭐلْمَبْنِيَّةُ </vt:lpstr>
      <vt:lpstr>اَلْكَلِماتُ المعربة </vt:lpstr>
      <vt:lpstr> بَيِّنْ نَوْعَ الْكَلِمَةِ الَّتِي تَحْتَها خَطٌّ أَهِيَ مَبْنِيَّةٌ أَمْ مُعْرَبَةٌ.  </vt:lpstr>
      <vt:lpstr>  بَيِّنْ سَبَبَ بِناءِ الْكَلِماتِ التَّالِيَةِ.  </vt:lpstr>
      <vt:lpstr> ضَعْ خَطًا تَحْتَ الْكَلِمَةِ الْمُعْرَبَةِ. </vt:lpstr>
      <vt:lpstr>باحترام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IMOE001</dc:creator>
  <cp:lastModifiedBy>IMOE001</cp:lastModifiedBy>
  <cp:revision>4</cp:revision>
  <dcterms:created xsi:type="dcterms:W3CDTF">2021-03-01T16:31:10Z</dcterms:created>
  <dcterms:modified xsi:type="dcterms:W3CDTF">2021-03-01T17:01:55Z</dcterms:modified>
</cp:coreProperties>
</file>