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2389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760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2228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6283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387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9739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1999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170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1177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216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2553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8FF5E-26AA-42A2-AB3D-6059E7C5532D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8E746-C233-4CF6-BA49-F2D1ADBF25E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8822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612900" y="-56673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ar-SA" sz="4400" dirty="0" smtClean="0"/>
              <a:t/>
            </a:r>
            <a:br>
              <a:rPr lang="ar-SA" sz="4400" dirty="0" smtClean="0"/>
            </a:br>
            <a:r>
              <a:rPr lang="ar-SA" sz="4400" dirty="0"/>
              <a:t/>
            </a:r>
            <a:br>
              <a:rPr lang="ar-SA" sz="4400" dirty="0"/>
            </a:br>
            <a:r>
              <a:rPr lang="ar-SA" sz="4400" dirty="0" smtClean="0"/>
              <a:t/>
            </a:r>
            <a:br>
              <a:rPr lang="ar-SA" sz="4400" dirty="0" smtClean="0"/>
            </a:br>
            <a:r>
              <a:rPr lang="ar-SA" sz="4400" dirty="0"/>
              <a:t/>
            </a:r>
            <a:br>
              <a:rPr lang="ar-SA" sz="4400" dirty="0"/>
            </a:br>
            <a:r>
              <a:rPr lang="ar-SA" sz="4400" dirty="0" smtClean="0">
                <a:solidFill>
                  <a:srgbClr val="FF0000"/>
                </a:solidFill>
              </a:rPr>
              <a:t>الوزارة ونشأتها</a:t>
            </a:r>
            <a:r>
              <a:rPr lang="ar-SA" sz="4400" dirty="0" smtClean="0"/>
              <a:t/>
            </a:r>
            <a:br>
              <a:rPr lang="ar-SA" sz="4400" dirty="0" smtClean="0"/>
            </a:br>
            <a:endParaRPr lang="he-IL" sz="4400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676400" y="2103438"/>
            <a:ext cx="9829800" cy="2773362"/>
          </a:xfrm>
        </p:spPr>
        <p:txBody>
          <a:bodyPr/>
          <a:lstStyle/>
          <a:p>
            <a:pPr algn="r"/>
            <a:r>
              <a:rPr lang="ar-SA" dirty="0"/>
              <a:t>لم تظهر الوزارة كمنصب رسمي في عهد الرسول (ص) ولا في الدولة الأموية إذ اتخذ الخلفاء الأمويين المستشارين لأنهم قالوا : الوزارة من الأزر أي المساعدة والخليفة أجلّ من يؤازر ( يُساعد ) أما في الدولة العباسية فأصبحت الوزارة منصبا رسميا منذ عهد الخليفة الأول عبد الله السفاح كما قال </a:t>
            </a:r>
            <a:r>
              <a:rPr lang="ar-SA" b="1" u="sng" dirty="0"/>
              <a:t>ابن الطقطقي</a:t>
            </a:r>
            <a:r>
              <a:rPr lang="ar-SA" dirty="0"/>
              <a:t> </a:t>
            </a:r>
            <a:r>
              <a:rPr lang="ar-SA" dirty="0" smtClean="0"/>
              <a:t>: والوزارة </a:t>
            </a:r>
            <a:r>
              <a:rPr lang="ar-SA" dirty="0"/>
              <a:t>لم تتمهد قواعدها إلا في دولة بني </a:t>
            </a:r>
            <a:r>
              <a:rPr lang="ar-SA" dirty="0" smtClean="0"/>
              <a:t>العباس. </a:t>
            </a:r>
            <a:r>
              <a:rPr lang="ar-SA" dirty="0"/>
              <a:t>فأصبحت الوزارة مؤسسة هامة ومركزية في الدولة وارتفعت مكانة الوزير واصبح في المرتبة الثانية بعد </a:t>
            </a:r>
            <a:r>
              <a:rPr lang="ar-SA" dirty="0" smtClean="0"/>
              <a:t>الخلفية وتطورت             الوزارة </a:t>
            </a:r>
            <a:r>
              <a:rPr lang="ar-SA" dirty="0"/>
              <a:t>وأصبحت نوعين </a:t>
            </a:r>
            <a:r>
              <a:rPr lang="ar-SA" dirty="0" smtClean="0"/>
              <a:t>التفويض والتنفيذ.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4993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u="sng" dirty="0" smtClean="0">
                <a:solidFill>
                  <a:srgbClr val="C00000"/>
                </a:solidFill>
              </a:rPr>
              <a:t>الوزارة نوعان :</a:t>
            </a:r>
            <a:r>
              <a:rPr lang="ar-SA" dirty="0" smtClean="0"/>
              <a:t/>
            </a:r>
            <a:br>
              <a:rPr lang="ar-SA" dirty="0" smtClean="0"/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825625"/>
            <a:ext cx="11137900" cy="4351338"/>
          </a:xfrm>
        </p:spPr>
        <p:txBody>
          <a:bodyPr>
            <a:normAutofit/>
          </a:bodyPr>
          <a:lstStyle/>
          <a:p>
            <a:r>
              <a:rPr lang="ar-SA" b="1" u="sng" dirty="0" smtClean="0">
                <a:solidFill>
                  <a:srgbClr val="C00000"/>
                </a:solidFill>
              </a:rPr>
              <a:t>وزارة </a:t>
            </a:r>
            <a:r>
              <a:rPr lang="ar-SA" b="1" u="sng" dirty="0">
                <a:solidFill>
                  <a:srgbClr val="C00000"/>
                </a:solidFill>
              </a:rPr>
              <a:t>التفويض</a:t>
            </a:r>
            <a:r>
              <a:rPr lang="ar-SA" dirty="0">
                <a:solidFill>
                  <a:srgbClr val="C00000"/>
                </a:solidFill>
              </a:rPr>
              <a:t> :</a:t>
            </a:r>
            <a:endParaRPr lang="ar-SA" dirty="0" smtClean="0">
              <a:solidFill>
                <a:srgbClr val="C00000"/>
              </a:solidFill>
            </a:endParaRPr>
          </a:p>
          <a:p>
            <a:r>
              <a:rPr lang="ar-SA" dirty="0" smtClean="0"/>
              <a:t>أحد </a:t>
            </a:r>
            <a:r>
              <a:rPr lang="ar-SA" dirty="0"/>
              <a:t>نوعي الوزارة التي نشأت في العصر العباسي ، يعهد فيها الخليفة بالوزارة إلى رجل يفوض إليه النظر في أمور الدولة والتصرف في شؤونها دون الرجوع للخليفة مثل ( النظر في المظالم وتعيين الولاة وتسيير الجيوش وتدبير الحروب والتصرف بأموال بيت المال ) ولكن عليه أن يطلع الخليفة فيما بعد على كل قرار اتخذه فيقبله أو يبطله ويسمى هذا النوع من الوزارة بوزارة السيف </a:t>
            </a:r>
            <a:r>
              <a:rPr lang="ar-SA" dirty="0" smtClean="0"/>
              <a:t>.</a:t>
            </a:r>
          </a:p>
          <a:p>
            <a:r>
              <a:rPr lang="ar-SA" dirty="0" smtClean="0">
                <a:solidFill>
                  <a:srgbClr val="C00000"/>
                </a:solidFill>
              </a:rPr>
              <a:t> </a:t>
            </a:r>
            <a:r>
              <a:rPr lang="ar-SA" b="1" u="sng" dirty="0" smtClean="0">
                <a:solidFill>
                  <a:srgbClr val="C00000"/>
                </a:solidFill>
              </a:rPr>
              <a:t>وزارة التنفيذ</a:t>
            </a:r>
            <a:r>
              <a:rPr lang="ar-SA" dirty="0" smtClean="0">
                <a:solidFill>
                  <a:srgbClr val="C00000"/>
                </a:solidFill>
              </a:rPr>
              <a:t> : </a:t>
            </a:r>
          </a:p>
          <a:p>
            <a:r>
              <a:rPr lang="ar-SA" dirty="0" smtClean="0"/>
              <a:t>يتولى </a:t>
            </a:r>
            <a:r>
              <a:rPr lang="ar-SA" dirty="0"/>
              <a:t>فيها الوزير تنفيذ ما يطلبه منه الخليفة وهو بمثابة واسطة بين الخليفة والرعية أو الولاة ويسمى هذا النوع من الوزارة بوزارة القلم .</a:t>
            </a:r>
          </a:p>
          <a:p>
            <a:pPr marL="0" indent="0">
              <a:buNone/>
            </a:pPr>
            <a:endParaRPr lang="ar-SA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50904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8200" y="352425"/>
            <a:ext cx="10515600" cy="1325563"/>
          </a:xfrm>
        </p:spPr>
        <p:txBody>
          <a:bodyPr>
            <a:normAutofit/>
          </a:bodyPr>
          <a:lstStyle/>
          <a:p>
            <a:r>
              <a:rPr lang="ar-SA" sz="3600" b="1" u="sng" dirty="0" smtClean="0">
                <a:solidFill>
                  <a:srgbClr val="C00000"/>
                </a:solidFill>
              </a:rPr>
              <a:t>صلاحيات وزير التفويض:</a:t>
            </a:r>
            <a:endParaRPr lang="he-IL" sz="3600" dirty="0">
              <a:solidFill>
                <a:srgbClr val="C0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يجوز </a:t>
            </a:r>
            <a:r>
              <a:rPr lang="ar-SA" dirty="0"/>
              <a:t>لوزير التفويض النظر في المظالم ولا يجوز لوزير التنفيذ .</a:t>
            </a:r>
          </a:p>
          <a:p>
            <a:r>
              <a:rPr lang="ar-SA" dirty="0" smtClean="0"/>
              <a:t>يجوز </a:t>
            </a:r>
            <a:r>
              <a:rPr lang="ar-SA" dirty="0"/>
              <a:t>لوزير التفويض تعيين الولاة ولا يجوز لوزير التنفيذ .</a:t>
            </a:r>
          </a:p>
          <a:p>
            <a:r>
              <a:rPr lang="ar-SA" dirty="0" smtClean="0"/>
              <a:t>يجوز </a:t>
            </a:r>
            <a:r>
              <a:rPr lang="ar-SA" dirty="0"/>
              <a:t>لوزير التفويض تسيير الجيوش وتدبير الحروب ولا يجوز لوزير التنفيذ .</a:t>
            </a:r>
          </a:p>
          <a:p>
            <a:r>
              <a:rPr lang="ar-SA" dirty="0" smtClean="0"/>
              <a:t>يجوز </a:t>
            </a:r>
            <a:r>
              <a:rPr lang="ar-SA" dirty="0"/>
              <a:t>لوزير التفويض التصرف بأموال بيت المال ولا يجوز لوزير التنفيذ 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sz="3600" b="1" u="sng" dirty="0" smtClean="0">
                <a:solidFill>
                  <a:srgbClr val="C00000"/>
                </a:solidFill>
              </a:rPr>
              <a:t>صلاحيات وزير التنفيذ: </a:t>
            </a:r>
            <a:endParaRPr lang="ar-SA" sz="3600" dirty="0">
              <a:solidFill>
                <a:srgbClr val="C00000"/>
              </a:solidFill>
            </a:endParaRPr>
          </a:p>
          <a:p>
            <a:r>
              <a:rPr lang="ar-SA" dirty="0" smtClean="0"/>
              <a:t>لا يملك صلاحيات كصلاحيات وزير التفويض فكل ما علية هو ان ينفذ ما يأمره الخليفة به.</a:t>
            </a:r>
          </a:p>
        </p:txBody>
      </p:sp>
    </p:spTree>
    <p:extLst>
      <p:ext uri="{BB962C8B-B14F-4D97-AF65-F5344CB8AC3E}">
        <p14:creationId xmlns:p14="http://schemas.microsoft.com/office/powerpoint/2010/main" val="409618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759700" y="360363"/>
            <a:ext cx="2870200" cy="947737"/>
          </a:xfrm>
        </p:spPr>
        <p:txBody>
          <a:bodyPr>
            <a:normAutofit/>
          </a:bodyPr>
          <a:lstStyle/>
          <a:p>
            <a:pPr algn="r"/>
            <a:r>
              <a:rPr lang="ar-SA" sz="4000" b="1" u="sng" dirty="0">
                <a:solidFill>
                  <a:srgbClr val="C00000"/>
                </a:solidFill>
              </a:rPr>
              <a:t>شروط الوزارة </a:t>
            </a:r>
            <a:r>
              <a:rPr lang="ar-SA" sz="4000" u="sng" dirty="0" smtClean="0">
                <a:solidFill>
                  <a:srgbClr val="C00000"/>
                </a:solidFill>
              </a:rPr>
              <a:t>:</a:t>
            </a:r>
            <a:endParaRPr lang="he-IL" sz="4000" dirty="0">
              <a:solidFill>
                <a:srgbClr val="C00000"/>
              </a:solidFill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2832100" y="1709738"/>
            <a:ext cx="8928100" cy="3078162"/>
          </a:xfrm>
        </p:spPr>
        <p:txBody>
          <a:bodyPr/>
          <a:lstStyle/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ar-SA" dirty="0"/>
              <a:t> الحرية مطلوبة في وزارة التفويض وغير مطلوبة في وزارة التنفيذ </a:t>
            </a:r>
            <a:r>
              <a:rPr lang="ar-SA" dirty="0" smtClean="0"/>
              <a:t>.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ar-SA" dirty="0" smtClean="0"/>
              <a:t>الإسلام مطلوب في وزارة التفويض وغير مطلوب في وزارة التنفيذ .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ar-SA" dirty="0" smtClean="0"/>
              <a:t>العلم </a:t>
            </a:r>
            <a:r>
              <a:rPr lang="ar-SA" dirty="0"/>
              <a:t>بالأحكام الشرعية مطلوب في وزارة التفويض وغير مطلوب في وزارة التنفيذ </a:t>
            </a:r>
            <a:r>
              <a:rPr lang="ar-SA" dirty="0" smtClean="0"/>
              <a:t>.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ar-SA" dirty="0" smtClean="0"/>
              <a:t>المعرفة </a:t>
            </a:r>
            <a:r>
              <a:rPr lang="ar-SA" dirty="0"/>
              <a:t>بأمري الحرب والخراج ( الضرائب ) مطلوبة في وزارة التفويض وغير مطلوبة في وزارة التنفيذ .</a:t>
            </a:r>
          </a:p>
          <a:p>
            <a:r>
              <a:rPr lang="ar-SA" dirty="0"/>
              <a:t> 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40797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58837"/>
          </a:xfrm>
        </p:spPr>
        <p:txBody>
          <a:bodyPr>
            <a:normAutofit fontScale="90000"/>
          </a:bodyPr>
          <a:lstStyle/>
          <a:p>
            <a:pPr algn="r"/>
            <a:r>
              <a:rPr lang="ar-SA" sz="4400" u="sng" dirty="0" smtClean="0"/>
              <a:t>أسئلة:</a:t>
            </a:r>
            <a:br>
              <a:rPr lang="ar-SA" sz="4400" u="sng" dirty="0" smtClean="0"/>
            </a:br>
            <a:endParaRPr lang="he-IL" sz="4400" u="sng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1727200"/>
            <a:ext cx="9652000" cy="3530600"/>
          </a:xfrm>
        </p:spPr>
        <p:txBody>
          <a:bodyPr>
            <a:normAutofit/>
          </a:bodyPr>
          <a:lstStyle/>
          <a:p>
            <a:pPr algn="r"/>
            <a:r>
              <a:rPr lang="ar-SA" sz="3200" dirty="0" smtClean="0"/>
              <a:t>1.ما هي صلاحيات وزير التفويض؟</a:t>
            </a:r>
          </a:p>
          <a:p>
            <a:pPr algn="r"/>
            <a:r>
              <a:rPr lang="ar-SA" sz="3200" dirty="0" smtClean="0"/>
              <a:t>2.اذكر ثلاثة من شروط وزير التفويض والتنفيذ؟</a:t>
            </a:r>
          </a:p>
          <a:p>
            <a:pPr algn="r"/>
            <a:r>
              <a:rPr lang="ar-SA" sz="3200" dirty="0" smtClean="0"/>
              <a:t>3.ما العلاقة بين وزير التفويض والخليفة؟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307118955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152</Words>
  <Application>Microsoft Office PowerPoint</Application>
  <PresentationFormat>מסך רחב</PresentationFormat>
  <Paragraphs>25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ערכת נושא Office</vt:lpstr>
      <vt:lpstr>    الوزارة ونشأتها </vt:lpstr>
      <vt:lpstr>الوزارة نوعان : </vt:lpstr>
      <vt:lpstr>صلاحيات وزير التفويض:</vt:lpstr>
      <vt:lpstr>شروط الوزارة :</vt:lpstr>
      <vt:lpstr>أسئلة: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الوزارة ونشأتها</dc:title>
  <dc:creator>user</dc:creator>
  <cp:lastModifiedBy>user</cp:lastModifiedBy>
  <cp:revision>7</cp:revision>
  <dcterms:created xsi:type="dcterms:W3CDTF">2020-10-18T14:04:40Z</dcterms:created>
  <dcterms:modified xsi:type="dcterms:W3CDTF">2020-10-18T16:05:23Z</dcterms:modified>
</cp:coreProperties>
</file>