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79" r:id="rId2"/>
    <p:sldId id="280" r:id="rId3"/>
    <p:sldId id="269" r:id="rId4"/>
    <p:sldId id="281" r:id="rId5"/>
    <p:sldId id="282" r:id="rId6"/>
    <p:sldId id="283" r:id="rId7"/>
    <p:sldId id="284" r:id="rId8"/>
    <p:sldId id="271" r:id="rId9"/>
    <p:sldId id="285" r:id="rId10"/>
    <p:sldId id="286" r:id="rId11"/>
  </p:sldIdLst>
  <p:sldSz cx="9144000" cy="6858000" type="screen4x3"/>
  <p:notesSz cx="6858000" cy="9144000"/>
  <p:defaultTextStyle>
    <a:defPPr lvl="0">
      <a:defRPr lang="ar-SA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C6B89AB-2E56-42E2-A8F8-B0C8CA282097}" type="datetimeFigureOut">
              <a:rPr lang="he-IL" smtClean="0"/>
              <a:t>ו'/סיון/תשפ"א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FE86C0-3FB3-4BBB-8AA2-F2182DB96C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952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33096F-4A01-445E-A6DE-D940B083347F}" type="datetimeFigureOut">
              <a:rPr lang="ar-SA" smtClean="0"/>
              <a:t>06/10/1442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553334-9697-40B0-95D4-E1FCA3F7566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3096F-4A01-445E-A6DE-D940B083347F}" type="datetimeFigureOut">
              <a:rPr lang="ar-SA" smtClean="0"/>
              <a:t>06/10/1442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53334-9697-40B0-95D4-E1FCA3F7566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3096F-4A01-445E-A6DE-D940B083347F}" type="datetimeFigureOut">
              <a:rPr lang="ar-SA" smtClean="0"/>
              <a:t>06/10/1442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53334-9697-40B0-95D4-E1FCA3F7566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3096F-4A01-445E-A6DE-D940B083347F}" type="datetimeFigureOut">
              <a:rPr lang="ar-SA" smtClean="0"/>
              <a:t>06/10/1442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53334-9697-40B0-95D4-E1FCA3F75664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3096F-4A01-445E-A6DE-D940B083347F}" type="datetimeFigureOut">
              <a:rPr lang="ar-SA" smtClean="0"/>
              <a:t>06/10/1442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53334-9697-40B0-95D4-E1FCA3F75664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3096F-4A01-445E-A6DE-D940B083347F}" type="datetimeFigureOut">
              <a:rPr lang="ar-SA" smtClean="0"/>
              <a:t>06/10/1442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53334-9697-40B0-95D4-E1FCA3F75664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3096F-4A01-445E-A6DE-D940B083347F}" type="datetimeFigureOut">
              <a:rPr lang="ar-SA" smtClean="0"/>
              <a:t>06/10/1442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53334-9697-40B0-95D4-E1FCA3F75664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3096F-4A01-445E-A6DE-D940B083347F}" type="datetimeFigureOut">
              <a:rPr lang="ar-SA" smtClean="0"/>
              <a:t>06/10/1442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53334-9697-40B0-95D4-E1FCA3F75664}" type="slidenum">
              <a:rPr lang="ar-SA" smtClean="0"/>
              <a:t>‹#›</a:t>
            </a:fld>
            <a:endParaRPr lang="ar-SA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3096F-4A01-445E-A6DE-D940B083347F}" type="datetimeFigureOut">
              <a:rPr lang="ar-SA" smtClean="0"/>
              <a:t>06/10/1442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53334-9697-40B0-95D4-E1FCA3F7566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433096F-4A01-445E-A6DE-D940B083347F}" type="datetimeFigureOut">
              <a:rPr lang="ar-SA" smtClean="0"/>
              <a:t>06/10/1442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553334-9697-40B0-95D4-E1FCA3F75664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33096F-4A01-445E-A6DE-D940B083347F}" type="datetimeFigureOut">
              <a:rPr lang="ar-SA" smtClean="0"/>
              <a:t>06/10/1442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553334-9697-40B0-95D4-E1FCA3F75664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433096F-4A01-445E-A6DE-D940B083347F}" type="datetimeFigureOut">
              <a:rPr lang="ar-SA" smtClean="0"/>
              <a:t>06/10/1442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A553334-9697-40B0-95D4-E1FCA3F75664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9658882/%D8%A7%D9%84%D9%81%D8%B9%D9%84-%D8%A7%D9%84%D9%85%D8%B6%D8%A7%D8%B1%D8%B9" TargetMode="External"/><Relationship Id="rId2" Type="http://schemas.openxmlformats.org/officeDocument/2006/relationships/hyperlink" Target="https://wordwall.net/resource/7066384/%D8%A7%D9%84%D9%81%D8%B9%D9%84-%D8%A7%D9%84%D9%85%D8%B6%D8%A7%D8%B1%D8%B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resource/11180831/%D8%A7%D9%84%D9%81%D8%B9%D9%84-%D8%A7%D9%84%D9%85%D8%B6%D8%A7%D8%B1%D8%B9-%D8%A7%D9%84%D9%85%D9%86%D8%B5%D9%88%D8%A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image16.png" descr="C:\Users\User\Downloads\לוגו החדש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09182"/>
            <a:ext cx="7881581" cy="1308456"/>
          </a:xfrm>
          <a:prstGeom prst="rect">
            <a:avLst/>
          </a:prstGeom>
          <a:ln/>
        </p:spPr>
      </p:pic>
      <p:sp>
        <p:nvSpPr>
          <p:cNvPr id="5" name="Rounded Rectangle 4"/>
          <p:cNvSpPr/>
          <p:nvPr/>
        </p:nvSpPr>
        <p:spPr>
          <a:xfrm>
            <a:off x="3698543" y="1583094"/>
            <a:ext cx="4804012" cy="2115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dirty="0" smtClean="0"/>
              <a:t>الفعل المضارع-  مهمة الصفوف الثامنة </a:t>
            </a:r>
          </a:p>
          <a:p>
            <a:pPr algn="ctr"/>
            <a:r>
              <a:rPr lang="ar-AE" sz="2400" dirty="0" smtClean="0"/>
              <a:t>الثلاثاء 18.05.2021</a:t>
            </a:r>
            <a:endParaRPr lang="he-IL" sz="2400" dirty="0"/>
          </a:p>
        </p:txBody>
      </p:sp>
      <p:pic>
        <p:nvPicPr>
          <p:cNvPr id="1028" name="Picture 4" descr="مَبادِئُ نَحْوِيَّةٌ: الفِعْلُ المُضارِع | تعلم العربية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7" y="3863953"/>
            <a:ext cx="4107976" cy="235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8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 dirty="0">
                <a:hlinkClick r:id="rId2"/>
              </a:rPr>
              <a:t>https://wordwall.net/resource/7066384/%D8%A7%D9%84%D9%81%D8%B9%D9%84-%D8%A7%D9%84%D9%85%D8%B6%D8%A7%D8%B1%D8%B9</a:t>
            </a:r>
            <a:endParaRPr lang="en-US" sz="2000" dirty="0"/>
          </a:p>
          <a:p>
            <a:r>
              <a:rPr lang="ar-SA" dirty="0">
                <a:hlinkClick r:id="rId3"/>
              </a:rPr>
              <a:t>الفعل المضارع - </a:t>
            </a:r>
            <a:r>
              <a:rPr lang="arn-CL" dirty="0">
                <a:hlinkClick r:id="rId3"/>
              </a:rPr>
              <a:t>Quiz (wordwall.net</a:t>
            </a:r>
            <a:r>
              <a:rPr lang="arn-CL" dirty="0" smtClean="0">
                <a:hlinkClick r:id="rId3"/>
              </a:rPr>
              <a:t>)</a:t>
            </a:r>
            <a:endParaRPr lang="ar-AE" dirty="0" smtClean="0"/>
          </a:p>
          <a:p>
            <a:endParaRPr lang="ar-AE" dirty="0" smtClean="0"/>
          </a:p>
          <a:p>
            <a:r>
              <a:rPr lang="ar-SA" dirty="0">
                <a:hlinkClick r:id="rId4"/>
              </a:rPr>
              <a:t>الفعل المضارع المنصوب - </a:t>
            </a:r>
            <a:r>
              <a:rPr lang="arn-CL" dirty="0">
                <a:hlinkClick r:id="rId4"/>
              </a:rPr>
              <a:t>Quiz (wordwall.net</a:t>
            </a:r>
            <a:r>
              <a:rPr lang="arn-CL" dirty="0" smtClean="0">
                <a:hlinkClick r:id="rId4"/>
              </a:rPr>
              <a:t>)</a:t>
            </a:r>
            <a:endParaRPr lang="ar-AE" dirty="0" smtClean="0"/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إضغط على الروابط الاتية لِتمرحَ وتستفيدَ!</a:t>
            </a:r>
            <a:endParaRPr lang="he-IL" dirty="0"/>
          </a:p>
        </p:txBody>
      </p:sp>
      <p:sp>
        <p:nvSpPr>
          <p:cNvPr id="4" name="Rounded Rectangle 3"/>
          <p:cNvSpPr/>
          <p:nvPr/>
        </p:nvSpPr>
        <p:spPr>
          <a:xfrm>
            <a:off x="1787857" y="4451446"/>
            <a:ext cx="4804012" cy="1555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dirty="0" smtClean="0"/>
              <a:t>نرجو لكم الصحة والعافية, والأمن والأمان.</a:t>
            </a:r>
          </a:p>
          <a:p>
            <a:pPr algn="ctr"/>
            <a:r>
              <a:rPr lang="ar-AE" sz="2000" dirty="0" smtClean="0"/>
              <a:t>باحترام,</a:t>
            </a:r>
          </a:p>
          <a:p>
            <a:pPr algn="ctr"/>
            <a:r>
              <a:rPr lang="ar-AE" sz="2000" dirty="0" smtClean="0"/>
              <a:t>طاقم اللغة العربية.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48425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63126"/>
          </a:xfrm>
        </p:spPr>
        <p:txBody>
          <a:bodyPr>
            <a:normAutofit/>
          </a:bodyPr>
          <a:lstStyle/>
          <a:p>
            <a:r>
              <a:rPr lang="ar-AE" sz="3200" dirty="0" smtClean="0"/>
              <a:t>هو الفعل الذي يدلُّ عادةً على حصول عمل في زمن الحاضر, ويبدأ بأحد أحرف المضارعة, وهي : ن,أ,ت,ي.</a:t>
            </a:r>
          </a:p>
          <a:p>
            <a:r>
              <a:rPr lang="ar-AE" sz="3200" dirty="0" smtClean="0"/>
              <a:t>يكون في الأصل مرفوع, وعلامة رفعه الرئيسيّة هي الضمة,ظاهرةً:يفهمُ أو مقدّرةً: يرضى</a:t>
            </a:r>
          </a:p>
          <a:p>
            <a:r>
              <a:rPr lang="ar-AE" sz="3200" dirty="0" smtClean="0"/>
              <a:t>ويقبل حرف السين في أوله,نحو:سأدرُسُ للإمتحان.</a:t>
            </a:r>
            <a:endParaRPr lang="he-IL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dirty="0" smtClean="0"/>
              <a:t>تعريفُه :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14" y="4244455"/>
            <a:ext cx="3871296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1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214414" y="2571744"/>
            <a:ext cx="6072230" cy="1015663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latin typeface="Arial" pitchFamily="34" charset="0"/>
                <a:cs typeface="Arial" pitchFamily="34" charset="0"/>
              </a:rPr>
              <a:t>إعراب الفعل المضارع</a:t>
            </a:r>
            <a:endParaRPr lang="ar-SA" sz="6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AE" dirty="0" smtClean="0"/>
              <a:t>يُرفع بالضمة إذا لم يسبقه ناصب أو جازم,نحو: العصفورُ يغرّدُ فوق الغصنِ.</a:t>
            </a:r>
          </a:p>
          <a:p>
            <a:r>
              <a:rPr lang="ar-AE" dirty="0" smtClean="0"/>
              <a:t>تكون الضمة </a:t>
            </a:r>
            <a:r>
              <a:rPr lang="ar-AE" b="1" dirty="0" smtClean="0"/>
              <a:t>ظاهرة </a:t>
            </a:r>
            <a:r>
              <a:rPr lang="ar-AE" dirty="0" smtClean="0"/>
              <a:t>إذا كان الفعل صحيحًا كما في المثال أعلاه أو في المثال التالي: </a:t>
            </a:r>
            <a:r>
              <a:rPr lang="ar-AE" u="sng" dirty="0" smtClean="0"/>
              <a:t>يصونُ</a:t>
            </a:r>
            <a:r>
              <a:rPr lang="ar-AE" dirty="0" smtClean="0"/>
              <a:t> صديقي نفسَه من الخطرِ. </a:t>
            </a:r>
          </a:p>
          <a:p>
            <a:r>
              <a:rPr lang="ar-AE" dirty="0" smtClean="0"/>
              <a:t>تكون الضمة مقدّرة إذا كان الفعل معتلًا (ينتهي بحرف علة ا/و/ي),نحو: يسعى العاقلُ الى عمل الخيرِ.</a:t>
            </a: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 smtClean="0"/>
              <a:t>أما علامات إعراب الفعل المضارع, فهي: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3022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18559"/>
            <a:ext cx="8229600" cy="1698600"/>
          </a:xfrm>
        </p:spPr>
        <p:txBody>
          <a:bodyPr/>
          <a:lstStyle/>
          <a:p>
            <a:r>
              <a:rPr lang="ar-AE" dirty="0" smtClean="0"/>
              <a:t>يصونُ: فعل مضارع مرفوع وعلامة رفعه الضمة </a:t>
            </a:r>
            <a:r>
              <a:rPr lang="ar-AE" b="1" dirty="0" smtClean="0"/>
              <a:t>الظاهرة</a:t>
            </a:r>
            <a:r>
              <a:rPr lang="ar-AE" dirty="0" smtClean="0"/>
              <a:t> على اخره.</a:t>
            </a:r>
          </a:p>
          <a:p>
            <a:r>
              <a:rPr lang="ar-AE" dirty="0" smtClean="0"/>
              <a:t>يسعى: فعل مضارع مرفوع وعلامة رفعه الضمة </a:t>
            </a:r>
            <a:r>
              <a:rPr lang="ar-AE" b="1" dirty="0" smtClean="0"/>
              <a:t>المقدّرة</a:t>
            </a:r>
            <a:r>
              <a:rPr lang="ar-AE" dirty="0" smtClean="0"/>
              <a:t>,لأنّه معتل الاخر.</a:t>
            </a: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2561" y="424764"/>
            <a:ext cx="2354239" cy="1143000"/>
          </a:xfrm>
        </p:spPr>
        <p:txBody>
          <a:bodyPr/>
          <a:lstStyle/>
          <a:p>
            <a:pPr algn="r"/>
            <a:r>
              <a:rPr lang="ar-AE" dirty="0" smtClean="0"/>
              <a:t>الإعراب: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5260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AE" dirty="0" smtClean="0"/>
              <a:t>يُنصب الفعل المضارع بالفتحة الظاهرة أو المقدّرة إذا سبقه أحد حروف النصب(أن , لن ,إذن , كي...)</a:t>
            </a:r>
          </a:p>
          <a:p>
            <a:r>
              <a:rPr lang="ar-AE" dirty="0"/>
              <a:t>يُنصب بالفتحة </a:t>
            </a:r>
            <a:r>
              <a:rPr lang="ar-AE" dirty="0" smtClean="0"/>
              <a:t>الظاهرة,نحو: يجب عليكَ أن </a:t>
            </a:r>
            <a:r>
              <a:rPr lang="ar-AE" b="1" dirty="0" smtClean="0"/>
              <a:t>تختارَ</a:t>
            </a:r>
            <a:r>
              <a:rPr lang="ar-AE" dirty="0" smtClean="0"/>
              <a:t> دائمًا الكلامَ المناسبَ.</a:t>
            </a:r>
          </a:p>
          <a:p>
            <a:pPr marL="109728" indent="0">
              <a:buNone/>
            </a:pPr>
            <a:r>
              <a:rPr lang="ar-AE" dirty="0" smtClean="0"/>
              <a:t>لن أرجُوَ لكَ إلا الخيرَ.</a:t>
            </a:r>
          </a:p>
          <a:p>
            <a:r>
              <a:rPr lang="ar-AE" dirty="0"/>
              <a:t>يُنصب </a:t>
            </a:r>
            <a:r>
              <a:rPr lang="ar-AE" dirty="0" smtClean="0"/>
              <a:t>بالفتحة المُقدّرة, إذا انتهى الفعل بحرف الألف فقط, نحو: علينا أن </a:t>
            </a:r>
            <a:r>
              <a:rPr lang="ar-AE" b="1" dirty="0" smtClean="0"/>
              <a:t>نرضَى</a:t>
            </a:r>
            <a:r>
              <a:rPr lang="ar-AE" dirty="0" smtClean="0"/>
              <a:t> بما وهبَنا اللهُ.</a:t>
            </a:r>
          </a:p>
          <a:p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dirty="0" smtClean="0"/>
              <a:t>نصب الفعل المضارع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7100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77114"/>
            <a:ext cx="8229600" cy="2380988"/>
          </a:xfrm>
        </p:spPr>
        <p:txBody>
          <a:bodyPr/>
          <a:lstStyle/>
          <a:p>
            <a:r>
              <a:rPr lang="ar-AE" dirty="0" smtClean="0"/>
              <a:t>نختارَ/أرجُوَ: فعل مضارع منصوب بأن وعلامة نصبه الفتحة الظاهرة على اخره.</a:t>
            </a:r>
          </a:p>
          <a:p>
            <a:r>
              <a:rPr lang="ar-AE" dirty="0" smtClean="0"/>
              <a:t>نرضَى: فعل مضارع منصوب بأن وعلامة نصبه الفتحة المقدّرة, لأنّه معتلّ الاخر.</a:t>
            </a: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dirty="0" smtClean="0"/>
              <a:t>الإعراب: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173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00298" y="571480"/>
            <a:ext cx="31149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أدوات النّصب : </a:t>
            </a:r>
            <a:endParaRPr lang="ar-S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357659"/>
              </p:ext>
            </p:extLst>
          </p:nvPr>
        </p:nvGraphicFramePr>
        <p:xfrm>
          <a:off x="428596" y="1857364"/>
          <a:ext cx="7286676" cy="4028297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546260"/>
                <a:gridCol w="5740416"/>
              </a:tblGrid>
              <a:tr h="57547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الأداة</a:t>
                      </a:r>
                      <a:r>
                        <a:rPr lang="ar-SA" sz="2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ar-SA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مثال</a:t>
                      </a:r>
                      <a:endParaRPr lang="ar-SA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7547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3399"/>
                          </a:solidFill>
                          <a:latin typeface="Arial" pitchFamily="34" charset="0"/>
                          <a:cs typeface="Arial" pitchFamily="34" charset="0"/>
                        </a:rPr>
                        <a:t>أنْ</a:t>
                      </a:r>
                      <a:endParaRPr lang="ar-SA" sz="2800" b="1" dirty="0">
                        <a:solidFill>
                          <a:srgbClr val="FF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57547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3399"/>
                          </a:solidFill>
                          <a:latin typeface="Arial" pitchFamily="34" charset="0"/>
                          <a:cs typeface="Arial" pitchFamily="34" charset="0"/>
                        </a:rPr>
                        <a:t>لنْ</a:t>
                      </a:r>
                      <a:endParaRPr lang="ar-SA" sz="2800" b="1" dirty="0">
                        <a:solidFill>
                          <a:srgbClr val="FF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57547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3399"/>
                          </a:solidFill>
                          <a:latin typeface="Arial" pitchFamily="34" charset="0"/>
                          <a:cs typeface="Arial" pitchFamily="34" charset="0"/>
                        </a:rPr>
                        <a:t>كيْ</a:t>
                      </a:r>
                      <a:endParaRPr lang="ar-SA" sz="2800" b="1" dirty="0">
                        <a:solidFill>
                          <a:srgbClr val="FF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57547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3399"/>
                          </a:solidFill>
                          <a:latin typeface="Arial" pitchFamily="34" charset="0"/>
                          <a:cs typeface="Arial" pitchFamily="34" charset="0"/>
                        </a:rPr>
                        <a:t>إذنْ</a:t>
                      </a:r>
                      <a:endParaRPr lang="ar-SA" sz="2800" b="1" dirty="0">
                        <a:solidFill>
                          <a:srgbClr val="FF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57547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3399"/>
                          </a:solidFill>
                          <a:latin typeface="Arial" pitchFamily="34" charset="0"/>
                          <a:cs typeface="Arial" pitchFamily="34" charset="0"/>
                        </a:rPr>
                        <a:t>لام التّعليل</a:t>
                      </a:r>
                      <a:endParaRPr lang="ar-SA" sz="2800" b="1" dirty="0">
                        <a:solidFill>
                          <a:srgbClr val="FF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57547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3399"/>
                          </a:solidFill>
                          <a:latin typeface="Arial" pitchFamily="34" charset="0"/>
                          <a:cs typeface="Arial" pitchFamily="34" charset="0"/>
                        </a:rPr>
                        <a:t>حتّى</a:t>
                      </a:r>
                      <a:endParaRPr lang="ar-SA" sz="2800" b="1" dirty="0">
                        <a:solidFill>
                          <a:srgbClr val="FF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1142976" y="2500306"/>
            <a:ext cx="45005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أحبُّ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أن </a:t>
            </a:r>
            <a:r>
              <a:rPr lang="ar-SA" sz="2800" b="1" u="sng" dirty="0" smtClean="0">
                <a:latin typeface="Arial" pitchFamily="34" charset="0"/>
                <a:cs typeface="Arial" pitchFamily="34" charset="0"/>
              </a:rPr>
              <a:t>تصنعَ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أمي الطّعام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بنفسها.</a:t>
            </a:r>
            <a:endParaRPr lang="ar-S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857356" y="3643314"/>
            <a:ext cx="31432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ثابر كي</a:t>
            </a:r>
            <a:r>
              <a:rPr lang="ar-SA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800" b="1" u="sng" dirty="0" smtClean="0">
                <a:latin typeface="Arial" pitchFamily="34" charset="0"/>
                <a:cs typeface="Arial" pitchFamily="34" charset="0"/>
              </a:rPr>
              <a:t>تنجحَ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في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حياتك.</a:t>
            </a:r>
            <a:endParaRPr lang="ar-S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928662" y="4214818"/>
            <a:ext cx="45720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سنذهبُ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إلى الجامع، إذن </a:t>
            </a:r>
            <a:r>
              <a:rPr lang="ar-SA" sz="2800" b="1" u="sng" dirty="0" smtClean="0">
                <a:latin typeface="Arial" pitchFamily="34" charset="0"/>
                <a:cs typeface="Arial" pitchFamily="34" charset="0"/>
              </a:rPr>
              <a:t>نرا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ك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قريبًا.</a:t>
            </a:r>
            <a:endParaRPr lang="ar-S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57224" y="4786322"/>
            <a:ext cx="46434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حافظْ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على صلاتك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لِ</a:t>
            </a:r>
            <a:r>
              <a:rPr lang="ar-SA" sz="2800" b="1" u="sng" dirty="0" smtClean="0">
                <a:latin typeface="Arial" pitchFamily="34" charset="0"/>
                <a:cs typeface="Arial" pitchFamily="34" charset="0"/>
              </a:rPr>
              <a:t>تسعدَ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في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حياتك.</a:t>
            </a:r>
            <a:endParaRPr lang="ar-S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357290" y="5357826"/>
            <a:ext cx="38576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سأجتهدُ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حتّى </a:t>
            </a:r>
            <a:r>
              <a:rPr lang="ar-SA" sz="2800" b="1" u="sng" dirty="0" smtClean="0">
                <a:latin typeface="Arial" pitchFamily="34" charset="0"/>
                <a:cs typeface="Arial" pitchFamily="34" charset="0"/>
              </a:rPr>
              <a:t>أنجحَ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في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دراستِي.</a:t>
            </a:r>
            <a:endParaRPr lang="ar-S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643042" y="3071810"/>
            <a:ext cx="34290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لن </a:t>
            </a:r>
            <a:r>
              <a:rPr lang="ar-SA" sz="2800" b="1" u="sng" dirty="0" smtClean="0">
                <a:latin typeface="Arial" pitchFamily="34" charset="0"/>
                <a:cs typeface="Arial" pitchFamily="34" charset="0"/>
              </a:rPr>
              <a:t>يخرجَ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محمد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باكرًا.</a:t>
            </a:r>
            <a:endParaRPr lang="ar-SA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4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01504"/>
            <a:ext cx="8229600" cy="33802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sz="4800" dirty="0" smtClean="0">
                <a:solidFill>
                  <a:srgbClr val="FF0000"/>
                </a:solidFill>
              </a:rPr>
              <a:t>المهمةُ: إنسخْ التمرينَ في دفترِكَ, وأجبْ عنْهُ.</a:t>
            </a:r>
            <a:endParaRPr lang="he-IL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38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339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Lucida Sans Unicode</vt:lpstr>
      <vt:lpstr>Verdana</vt:lpstr>
      <vt:lpstr>Wingdings 2</vt:lpstr>
      <vt:lpstr>Wingdings 3</vt:lpstr>
      <vt:lpstr>ملتقى</vt:lpstr>
      <vt:lpstr>PowerPoint Presentation</vt:lpstr>
      <vt:lpstr>تعريفُه :</vt:lpstr>
      <vt:lpstr>PowerPoint Presentation</vt:lpstr>
      <vt:lpstr>أما علامات إعراب الفعل المضارع, فهي:</vt:lpstr>
      <vt:lpstr>الإعراب:</vt:lpstr>
      <vt:lpstr>نصب الفعل المضارع</vt:lpstr>
      <vt:lpstr>الإعراب:</vt:lpstr>
      <vt:lpstr>PowerPoint Presentation</vt:lpstr>
      <vt:lpstr>المهمةُ: إنسخْ التمرينَ في دفترِكَ, وأجبْ عنْهُ.</vt:lpstr>
      <vt:lpstr>إضغط على الروابط الاتية لِتمرحَ وتستفيدَ!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tark ramaden</dc:creator>
  <cp:lastModifiedBy>tark ramaden</cp:lastModifiedBy>
  <cp:revision>10</cp:revision>
  <dcterms:modified xsi:type="dcterms:W3CDTF">2021-05-17T11:19:00Z</dcterms:modified>
</cp:coreProperties>
</file>