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71" r:id="rId11"/>
    <p:sldId id="263" r:id="rId12"/>
    <p:sldId id="264" r:id="rId13"/>
    <p:sldId id="265" r:id="rId14"/>
    <p:sldId id="272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he/resource/5822934/%D8%A7%D9%84%D9%85%D8%A8%D9%86%D9%8A-%D9%88%D8%A7%D9%84%D9%85%D8%B9%D8%B1%D8%A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he/resource/4435683/%D8%A7%D9%84%D9%85%D8%A8%D9%86%D9%8A-%D9%88%D8%A7%D9%84%D9%85%D8%B9%D8%B1%D8%A8-%D9%85%D9%86-%D8%A7%D9%84%D8%A7%D8%B3%D9%85%D8%A7%D8%A1" TargetMode="External"/><Relationship Id="rId2" Type="http://schemas.openxmlformats.org/officeDocument/2006/relationships/hyperlink" Target="https://wordwall.net/he/resource/5940501/%D8%A7%D9%84%D9%85%D8%A8%D9%86%D9%8A-%D9%88%D8%A7%D9%84%D9%85%D8%B9%D8%B1%D8%A8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ordwall.net/he/resource/9700163/%D8%A7%D9%84%D9%85%D8%A8%D9%86%D9%8A-%D9%88%D8%A7%D9%84%D9%85%D8%B9%D8%B1%D8%A8" TargetMode="External"/><Relationship Id="rId4" Type="http://schemas.openxmlformats.org/officeDocument/2006/relationships/hyperlink" Target="https://wordwall.net/he/resource/5061321/%D9%82%D9%88%D8%A7%D8%B9%D8%AF-%D8%A7%D9%84%D9%85%D8%A8%D9%86%D9%8A-%D9%88%D8%A7%D9%84%D9%85%D8%B9%D8%B1%D8%A8-%D9%85%D9%86-%D8%A7%D9%84%D8%A7%D8%B3%D9%85%D8%A7%D8%A1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QYunYPerf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4324" y="1964267"/>
            <a:ext cx="8915399" cy="1040759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rgbClr val="7030A0"/>
                </a:solidFill>
              </a:rPr>
              <a:t>الكلمات المبنية والمعربة.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6177" y="3388846"/>
            <a:ext cx="3004079" cy="1126283"/>
          </a:xfrm>
        </p:spPr>
        <p:txBody>
          <a:bodyPr>
            <a:normAutofit lnSpcReduction="10000"/>
          </a:bodyPr>
          <a:lstStyle/>
          <a:p>
            <a:pPr algn="r"/>
            <a:r>
              <a:rPr lang="ar-SA" dirty="0" smtClean="0">
                <a:solidFill>
                  <a:schemeClr val="accent2"/>
                </a:solidFill>
              </a:rPr>
              <a:t>للشعبة السابعة.</a:t>
            </a:r>
          </a:p>
          <a:p>
            <a:pPr algn="r"/>
            <a:r>
              <a:rPr lang="ar-SA" dirty="0" smtClean="0">
                <a:solidFill>
                  <a:schemeClr val="accent2"/>
                </a:solidFill>
              </a:rPr>
              <a:t>كتاب الأساس صفحة 137</a:t>
            </a:r>
          </a:p>
          <a:p>
            <a:pPr algn="r"/>
            <a:r>
              <a:rPr lang="ar-SA" dirty="0" smtClean="0">
                <a:solidFill>
                  <a:schemeClr val="accent2"/>
                </a:solidFill>
              </a:rPr>
              <a:t>مهمة رقم 14</a:t>
            </a:r>
            <a:endParaRPr lang="he-IL" dirty="0">
              <a:solidFill>
                <a:schemeClr val="accent2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0"/>
            <a:ext cx="8293276" cy="1156335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356" y="2993737"/>
            <a:ext cx="5686600" cy="365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794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8901" y="1535290"/>
            <a:ext cx="8915400" cy="3296355"/>
          </a:xfrm>
        </p:spPr>
        <p:txBody>
          <a:bodyPr/>
          <a:lstStyle/>
          <a:p>
            <a:pPr marL="0" indent="0" algn="just">
              <a:buNone/>
            </a:pPr>
            <a:r>
              <a:rPr lang="ar-SA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4 </a:t>
            </a:r>
            <a:r>
              <a:rPr lang="ar-SA" b="1" dirty="0">
                <a:solidFill>
                  <a:srgbClr val="FF0000"/>
                </a:solidFill>
                <a:latin typeface="arial" panose="020B0604020202020204" pitchFamily="34" charset="0"/>
              </a:rPr>
              <a:t>ـ أسماء الاستفهام</a:t>
            </a:r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ar-SA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ar-SA" b="1" dirty="0">
                <a:solidFill>
                  <a:srgbClr val="333333"/>
                </a:solidFill>
                <a:latin typeface="arial" panose="020B0604020202020204" pitchFamily="34" charset="0"/>
              </a:rPr>
              <a:t>متى ـ أين ـ كيف ـ كم ـ مَنْ ـ ماـ ماذاـ لماذا ـ هل</a:t>
            </a:r>
            <a:r>
              <a:rPr lang="ar-SA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ar-SA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ar-SA" b="1" dirty="0">
                <a:solidFill>
                  <a:srgbClr val="333333"/>
                </a:solidFill>
                <a:latin typeface="arial" panose="020B0604020202020204" pitchFamily="34" charset="0"/>
              </a:rPr>
              <a:t>                                      مثال: مَتَى نُسَافِرُ؟</a:t>
            </a:r>
            <a:endParaRPr lang="ar-SA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ar-SA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5ـ </a:t>
            </a:r>
            <a:r>
              <a:rPr lang="ar-SA" b="1" dirty="0">
                <a:solidFill>
                  <a:srgbClr val="FF0000"/>
                </a:solidFill>
                <a:latin typeface="arial" panose="020B0604020202020204" pitchFamily="34" charset="0"/>
              </a:rPr>
              <a:t>أسماء الشرط</a:t>
            </a:r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  <a:r>
              <a:rPr lang="ar-SA" dirty="0">
                <a:solidFill>
                  <a:srgbClr val="333333"/>
                </a:solidFill>
                <a:latin typeface="arial" panose="020B0604020202020204" pitchFamily="34" charset="0"/>
              </a:rPr>
              <a:t> </a:t>
            </a:r>
            <a:r>
              <a:rPr lang="ar-SA" b="1" dirty="0">
                <a:solidFill>
                  <a:srgbClr val="333333"/>
                </a:solidFill>
                <a:latin typeface="arial" panose="020B0604020202020204" pitchFamily="34" charset="0"/>
              </a:rPr>
              <a:t>متى ـ أين ـ ما ـ مهما ـ مَنْ ـ أينما ـ إن</a:t>
            </a:r>
            <a:r>
              <a:rPr lang="ar-SA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…</a:t>
            </a:r>
            <a:endParaRPr lang="ar-SA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ar-SA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ar-SA" b="1" dirty="0">
                <a:solidFill>
                  <a:srgbClr val="333333"/>
                </a:solidFill>
                <a:latin typeface="arial" panose="020B0604020202020204" pitchFamily="34" charset="0"/>
              </a:rPr>
              <a:t>                               مثال: مَنْ يُصَلِّي يَفْلَحُ.</a:t>
            </a:r>
            <a:endParaRPr lang="ar-SA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ar-SA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6ـ </a:t>
            </a:r>
            <a:r>
              <a:rPr lang="ar-SA" b="1" dirty="0">
                <a:solidFill>
                  <a:srgbClr val="FF0000"/>
                </a:solidFill>
                <a:latin typeface="arial" panose="020B0604020202020204" pitchFamily="34" charset="0"/>
              </a:rPr>
              <a:t>بعض الظروف:</a:t>
            </a:r>
            <a:r>
              <a:rPr lang="ar-SA" b="1" dirty="0">
                <a:solidFill>
                  <a:srgbClr val="333333"/>
                </a:solidFill>
                <a:latin typeface="arial" panose="020B0604020202020204" pitchFamily="34" charset="0"/>
              </a:rPr>
              <a:t> حيث ـ أمسِ ـ الان</a:t>
            </a:r>
            <a:r>
              <a:rPr lang="ar-SA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  <a:endParaRPr lang="ar-SA" dirty="0" smtClean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ar-SA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 </a:t>
            </a:r>
            <a:r>
              <a:rPr lang="ar-SA" b="1" dirty="0">
                <a:solidFill>
                  <a:srgbClr val="333333"/>
                </a:solidFill>
                <a:latin typeface="arial" panose="020B0604020202020204" pitchFamily="34" charset="0"/>
              </a:rPr>
              <a:t>                                 مثال: قَرَأْتُ الْكِتَابَ أَمْسِ.</a:t>
            </a:r>
            <a:endParaRPr lang="ar-SA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endParaRPr lang="he-IL" dirty="0"/>
          </a:p>
        </p:txBody>
      </p:sp>
      <p:sp>
        <p:nvSpPr>
          <p:cNvPr id="4" name="Oval 3"/>
          <p:cNvSpPr/>
          <p:nvPr/>
        </p:nvSpPr>
        <p:spPr>
          <a:xfrm>
            <a:off x="9945511" y="428978"/>
            <a:ext cx="2009423" cy="7224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المبني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42252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5"/>
                </a:solidFill>
              </a:rPr>
              <a:t>فعل الماضي من الأفعال مبنية.</a:t>
            </a:r>
            <a:endParaRPr lang="he-IL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/>
              <a:t>كما ذكرنا سابقا, فإنّ الفعل المضارع هو معربٌ,  أي تتغيّر حركة اخره نظرًا لمكانه في الجملة, أما الفعل الماضي, فهو من الأفعال مبنية, يلزم شكلًا واحدًا.</a:t>
            </a:r>
          </a:p>
          <a:p>
            <a:pPr marL="0" indent="0">
              <a:buNone/>
            </a:pPr>
            <a:r>
              <a:rPr lang="ar-SA" dirty="0" smtClean="0">
                <a:solidFill>
                  <a:schemeClr val="tx2"/>
                </a:solidFill>
              </a:rPr>
              <a:t>** الفعل الماضي: يُبنى على الفتح وعلى الضم وعلى السكون.</a:t>
            </a:r>
          </a:p>
          <a:p>
            <a:r>
              <a:rPr lang="ar-SA" dirty="0" smtClean="0">
                <a:solidFill>
                  <a:schemeClr val="tx2"/>
                </a:solidFill>
              </a:rPr>
              <a:t>يبنى على الفتح إذا لم يتصل به ضميرا : </a:t>
            </a:r>
            <a:r>
              <a:rPr lang="ar-SA" dirty="0" smtClean="0">
                <a:solidFill>
                  <a:srgbClr val="FF0000"/>
                </a:solidFill>
              </a:rPr>
              <a:t>درسَ, وقفَ , رفضَ.</a:t>
            </a:r>
          </a:p>
          <a:p>
            <a:r>
              <a:rPr lang="ar-SA" dirty="0" smtClean="0">
                <a:solidFill>
                  <a:schemeClr val="tx2"/>
                </a:solidFill>
              </a:rPr>
              <a:t>يبنى على الفتح اذا اتصلت به تاء التأنيث: </a:t>
            </a:r>
            <a:r>
              <a:rPr lang="ar-SA" dirty="0" smtClean="0">
                <a:solidFill>
                  <a:srgbClr val="FF0000"/>
                </a:solidFill>
              </a:rPr>
              <a:t>شربَ</a:t>
            </a:r>
            <a:r>
              <a:rPr lang="ar-SA" dirty="0" smtClean="0"/>
              <a:t>تْ</a:t>
            </a:r>
          </a:p>
          <a:p>
            <a:r>
              <a:rPr lang="ar-SA" dirty="0" smtClean="0">
                <a:solidFill>
                  <a:schemeClr val="tx2"/>
                </a:solidFill>
              </a:rPr>
              <a:t>يبنى على الفتح إذا اتصلت به الف الاثنين: </a:t>
            </a:r>
            <a:r>
              <a:rPr lang="ar-SA" dirty="0" smtClean="0">
                <a:solidFill>
                  <a:srgbClr val="FF0000"/>
                </a:solidFill>
              </a:rPr>
              <a:t>درسَا</a:t>
            </a:r>
          </a:p>
          <a:p>
            <a:r>
              <a:rPr lang="ar-SA" dirty="0" smtClean="0">
                <a:solidFill>
                  <a:schemeClr val="tx2"/>
                </a:solidFill>
              </a:rPr>
              <a:t>يبنى على السكون إذا اتصلت به التاء المتحركة :</a:t>
            </a:r>
            <a:r>
              <a:rPr lang="ar-SA" dirty="0" smtClean="0">
                <a:solidFill>
                  <a:schemeClr val="tx1"/>
                </a:solidFill>
              </a:rPr>
              <a:t> </a:t>
            </a:r>
            <a:r>
              <a:rPr lang="ar-SA" dirty="0" smtClean="0">
                <a:solidFill>
                  <a:srgbClr val="FF0000"/>
                </a:solidFill>
              </a:rPr>
              <a:t>علمْتُ, علمْتُم </a:t>
            </a:r>
            <a:endParaRPr lang="ar-SA" dirty="0" smtClean="0">
              <a:solidFill>
                <a:schemeClr val="tx2"/>
              </a:solidFill>
            </a:endParaRPr>
          </a:p>
          <a:p>
            <a:r>
              <a:rPr lang="ar-SA" dirty="0" smtClean="0">
                <a:solidFill>
                  <a:schemeClr val="tx2"/>
                </a:solidFill>
              </a:rPr>
              <a:t>يبنى على الضم إذا اتصلت به واو الجماعة : </a:t>
            </a:r>
            <a:r>
              <a:rPr lang="ar-SA" dirty="0" smtClean="0">
                <a:solidFill>
                  <a:srgbClr val="FF0000"/>
                </a:solidFill>
              </a:rPr>
              <a:t>سجدُوا</a:t>
            </a:r>
          </a:p>
          <a:p>
            <a:endParaRPr lang="ar-SA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678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764287"/>
            <a:ext cx="8911687" cy="1280890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chemeClr val="accent5"/>
                </a:solidFill>
              </a:rPr>
              <a:t>فعل الأمر هو فعل مبنيٌ.</a:t>
            </a:r>
            <a:endParaRPr lang="he-IL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3409244"/>
            <a:ext cx="8915400" cy="1117600"/>
          </a:xfrm>
        </p:spPr>
        <p:txBody>
          <a:bodyPr/>
          <a:lstStyle/>
          <a:p>
            <a:r>
              <a:rPr lang="ar-SA" dirty="0"/>
              <a:t>فعل الأمر: هو من الأفعال المبنية </a:t>
            </a:r>
            <a:r>
              <a:rPr lang="ar-SA" dirty="0" smtClean="0"/>
              <a:t>الذي </a:t>
            </a:r>
            <a:r>
              <a:rPr lang="ar-SA" dirty="0"/>
              <a:t>يلزم شكلا محددا.</a:t>
            </a:r>
          </a:p>
          <a:p>
            <a:r>
              <a:rPr lang="ar-SA" dirty="0"/>
              <a:t>يُبنى فعل الأمر على السكون, نحو: </a:t>
            </a:r>
            <a:r>
              <a:rPr lang="ar-SA" dirty="0">
                <a:solidFill>
                  <a:srgbClr val="002060"/>
                </a:solidFill>
              </a:rPr>
              <a:t>قلْ</a:t>
            </a:r>
            <a:r>
              <a:rPr lang="ar-SA" dirty="0"/>
              <a:t> الحقيقةَ.     </a:t>
            </a:r>
            <a:r>
              <a:rPr lang="ar-SA" dirty="0">
                <a:solidFill>
                  <a:srgbClr val="002060"/>
                </a:solidFill>
              </a:rPr>
              <a:t>ساعدْ </a:t>
            </a:r>
            <a:r>
              <a:rPr lang="ar-SA" dirty="0"/>
              <a:t>الفقراءَ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67289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432204"/>
            <a:ext cx="8911687" cy="1280890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chemeClr val="accent5"/>
                </a:solidFill>
              </a:rPr>
              <a:t>الحروف جميعها مبنية بدون استثناء.</a:t>
            </a:r>
            <a:endParaRPr lang="he-IL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جميع الحروف </a:t>
            </a:r>
            <a:r>
              <a:rPr lang="ar-SA" b="1" dirty="0" smtClean="0"/>
              <a:t>في اللغة العربية </a:t>
            </a:r>
            <a:r>
              <a:rPr lang="ar-SA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مبنية</a:t>
            </a:r>
            <a:r>
              <a:rPr lang="ar-SA" b="1" dirty="0" smtClean="0"/>
              <a:t> أي تلزم صورة واحدة ولا يتغير شكلها حتى لو تغير موقعها من الجملة.</a:t>
            </a:r>
          </a:p>
          <a:p>
            <a:pPr marL="0" indent="0">
              <a:buNone/>
            </a:pPr>
            <a:r>
              <a:rPr lang="ar-SA" dirty="0" smtClean="0">
                <a:solidFill>
                  <a:srgbClr val="002060"/>
                </a:solidFill>
              </a:rPr>
              <a:t>          ونذكر منها ما يلي:</a:t>
            </a:r>
          </a:p>
          <a:p>
            <a:r>
              <a:rPr lang="ar-SA" dirty="0" smtClean="0"/>
              <a:t>حروف الجر : من, إلى, عن, على, في , كاف التشبيه(كَ) , اللام (لِ), الباء (بِ).</a:t>
            </a:r>
          </a:p>
          <a:p>
            <a:r>
              <a:rPr lang="ar-SA" dirty="0" smtClean="0"/>
              <a:t>حروف النصب وأشهرها: أن , لن ,إذن , كي.</a:t>
            </a:r>
          </a:p>
          <a:p>
            <a:r>
              <a:rPr lang="ar-SA" dirty="0" smtClean="0"/>
              <a:t>حروف الجزم وأشهرها: لم, لا الناهية , لمّا (بمعنى النفي), ولام الأمر.</a:t>
            </a:r>
          </a:p>
          <a:p>
            <a:r>
              <a:rPr lang="ar-SA" dirty="0" smtClean="0"/>
              <a:t>حروف العطف ونذكر أكثرها شيوعًا : واو العطف, الفاء , أو , ثمّ.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7807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والان ننتقل إلى الاستمتاع بلعبة تعليمية في موضوع «المبني والمعرب»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n-CL" dirty="0" smtClean="0">
                <a:hlinkClick r:id="rId2"/>
              </a:rPr>
              <a:t>https://wordwall.net/he/resource/5822934/%D8%A7%D9%84%D9%85%D8%A8%D9%86%D9%8A-%D9%88%D8%A7%D9%84%D9%85%D8%B9%D8%B1%D8%A8</a:t>
            </a:r>
            <a:endParaRPr lang="he-IL" dirty="0"/>
          </a:p>
        </p:txBody>
      </p:sp>
      <p:sp>
        <p:nvSpPr>
          <p:cNvPr id="4" name="7-Point Star 3"/>
          <p:cNvSpPr/>
          <p:nvPr/>
        </p:nvSpPr>
        <p:spPr>
          <a:xfrm>
            <a:off x="451555" y="1905000"/>
            <a:ext cx="1817511" cy="102728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نشاط صفيّ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05086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051227"/>
              </p:ext>
            </p:extLst>
          </p:nvPr>
        </p:nvGraphicFramePr>
        <p:xfrm>
          <a:off x="4520467" y="1015430"/>
          <a:ext cx="6452333" cy="5831281"/>
        </p:xfrm>
        <a:graphic>
          <a:graphicData uri="http://schemas.openxmlformats.org/drawingml/2006/table">
            <a:tbl>
              <a:tblPr rtl="1" firstRow="1" firstCol="1" bandRow="1"/>
              <a:tblGrid>
                <a:gridCol w="969181"/>
                <a:gridCol w="1606428"/>
                <a:gridCol w="969181"/>
                <a:gridCol w="969181"/>
                <a:gridCol w="969181"/>
                <a:gridCol w="969181"/>
              </a:tblGrid>
              <a:tr h="316496"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الجملة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الفعل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مبني\معرب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علامة البناء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السّبب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00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قرأْتُ قصّة ممتعة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127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سنحتفلُ بعيد ميلادك.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53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 تخنْ من ائتمَنَك!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731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أخواتي ذهبْن الى اعمالهنّ.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731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لتقمْ صاحبة الحاجة الى حاجتها!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731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لا انهضُ من فراشي باكرا ايّام العطل.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731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المعلمون يعلمون بإخلاص.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731"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000" b="1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e-I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ar-SA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أحبُّ من النّاس من يعملُ بفكره 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7000"/>
                        </a:lnSpc>
                      </a:pPr>
                      <a:endParaRPr lang="en-US" sz="9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4816" marR="548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154312" y="197556"/>
            <a:ext cx="6818488" cy="7281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اقرأ الجمل التّالية ثم استخرج الافعال المبنيّة والمعربة </a:t>
            </a:r>
          </a:p>
          <a:p>
            <a:pPr algn="ctr"/>
            <a:r>
              <a:rPr lang="ar-SA" dirty="0"/>
              <a:t>واكمل الجدول حسب المطلوب.</a:t>
            </a:r>
          </a:p>
        </p:txBody>
      </p:sp>
      <p:sp>
        <p:nvSpPr>
          <p:cNvPr id="7" name="Explosion 1 6"/>
          <p:cNvSpPr/>
          <p:nvPr/>
        </p:nvSpPr>
        <p:spPr>
          <a:xfrm>
            <a:off x="1761066" y="327378"/>
            <a:ext cx="1964267" cy="244968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dirty="0" smtClean="0"/>
              <a:t>تمرين عن الأفعال المبنية والمعربة</a:t>
            </a:r>
            <a:endParaRPr lang="he-IL" dirty="0"/>
          </a:p>
        </p:txBody>
      </p:sp>
      <p:sp>
        <p:nvSpPr>
          <p:cNvPr id="8" name="Wave 7"/>
          <p:cNvSpPr/>
          <p:nvPr/>
        </p:nvSpPr>
        <p:spPr>
          <a:xfrm>
            <a:off x="1682045" y="3680177"/>
            <a:ext cx="2472267" cy="154657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المهمة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412563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803001"/>
          </a:xfrm>
        </p:spPr>
        <p:txBody>
          <a:bodyPr>
            <a:normAutofit/>
          </a:bodyPr>
          <a:lstStyle/>
          <a:p>
            <a:pPr algn="r"/>
            <a:r>
              <a:rPr lang="ar-SA" dirty="0" smtClean="0"/>
              <a:t>اضغط على الكأس الموجود في أسفل الشاشة, ثم اضغط على الروابط, وقم بحل الألعاب التعليمية, وتصوير الحل وإرساله لمربّيك.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8901" y="2844800"/>
            <a:ext cx="8915400" cy="3777622"/>
          </a:xfrm>
        </p:spPr>
        <p:txBody>
          <a:bodyPr/>
          <a:lstStyle/>
          <a:p>
            <a:r>
              <a:rPr lang="arn-CL" sz="1400" dirty="0" smtClean="0">
                <a:hlinkClick r:id="rId2"/>
              </a:rPr>
              <a:t>https://wordwall.net/he/resource/5940501/%D8%A7%D9%84%D9%85%D8%A8%D9%86%D9%8A-%D9%88%D8%A7%D9%84%D9%85%D8%B9%D8%B1%D8%A8</a:t>
            </a:r>
            <a:endParaRPr lang="ar-SA" sz="1400" dirty="0" smtClean="0"/>
          </a:p>
          <a:p>
            <a:pPr marL="0" indent="0">
              <a:buNone/>
            </a:pPr>
            <a:endParaRPr lang="ar-SA" sz="1400" dirty="0" smtClean="0"/>
          </a:p>
          <a:p>
            <a:r>
              <a:rPr lang="arn-CL" sz="1400" dirty="0" smtClean="0">
                <a:hlinkClick r:id="rId3"/>
              </a:rPr>
              <a:t>https://wordwall.net/he/resource/4435683/%D8%A7%D9%84%D9%85%D8%A8%D9%86%D9%8A-%D9%88%D8%A7%D9%84%D9%85%D8%B9%D8%B1%D8%A8-%D9%85%D9%86-%D8%A7%D9%84%D8%A7%D8%B3%D9%85%D8%A7%D8%A1</a:t>
            </a:r>
            <a:endParaRPr lang="ar-SA" sz="1400" dirty="0" smtClean="0"/>
          </a:p>
          <a:p>
            <a:r>
              <a:rPr lang="arn-CL" sz="1400" dirty="0" smtClean="0">
                <a:hlinkClick r:id="rId4"/>
              </a:rPr>
              <a:t>https://wordwall.net/he/resource/5061321/%D9%82%D9%88%D8%A7%D8%B9%D8%AF-%D8%A7%D9%84%D9%85%D8%A8%D9%86%D9%8A-%D9%88%D8%A7%D9%84%D9%85%D8%B9%D8%B1%D8%A8-%D9%85%D9%86-%D8%A7%D9%84%D8%A7%D8%B3%D9%85%D8%A7%D8%A1</a:t>
            </a:r>
            <a:endParaRPr lang="ar-SA" sz="1400" dirty="0" smtClean="0"/>
          </a:p>
          <a:p>
            <a:r>
              <a:rPr lang="arn-CL" sz="1400" dirty="0" smtClean="0">
                <a:hlinkClick r:id="rId5"/>
              </a:rPr>
              <a:t>https://wordwall.net/he/resource/9700163/%D8%A7%D9%84%D9%85%D8%A8%D9%86%D9%8A-%D9%88%D8%A7%D9%84%D9%85%D8%B9%D8%B1%D8%A8</a:t>
            </a:r>
            <a:endParaRPr lang="ar-SA" sz="1400" dirty="0" smtClean="0"/>
          </a:p>
          <a:p>
            <a:endParaRPr lang="ar-SA" sz="1400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31024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52890" y="936977"/>
            <a:ext cx="7461954" cy="1309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للاشتراك في دروس الزوم وأداء المهام نسبة حاسمة من العلامة الفصلية كما أنّ كل طالب يتقاعس عن أداء المهام ومراجعة المواد,لن يتقدّم تعليميًا</a:t>
            </a:r>
            <a:endParaRPr lang="he-IL" dirty="0"/>
          </a:p>
        </p:txBody>
      </p:sp>
      <p:sp>
        <p:nvSpPr>
          <p:cNvPr id="6" name="Rounded Rectangle 5"/>
          <p:cNvSpPr/>
          <p:nvPr/>
        </p:nvSpPr>
        <p:spPr>
          <a:xfrm>
            <a:off x="3468511" y="2641599"/>
            <a:ext cx="5830711" cy="9369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تذكّروا أنّ – النّجاح حليف كل مثابر.</a:t>
            </a:r>
            <a:endParaRPr lang="he-IL" dirty="0"/>
          </a:p>
        </p:txBody>
      </p:sp>
      <p:sp>
        <p:nvSpPr>
          <p:cNvPr id="7" name="Rounded Rectangle 6"/>
          <p:cNvSpPr/>
          <p:nvPr/>
        </p:nvSpPr>
        <p:spPr>
          <a:xfrm>
            <a:off x="3905955" y="3973689"/>
            <a:ext cx="4786489" cy="835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ألف شكرٍ للطلاب المجتهدين.</a:t>
            </a:r>
            <a:endParaRPr lang="he-IL" dirty="0"/>
          </a:p>
        </p:txBody>
      </p:sp>
      <p:sp>
        <p:nvSpPr>
          <p:cNvPr id="8" name="Smiley Face 7"/>
          <p:cNvSpPr/>
          <p:nvPr/>
        </p:nvSpPr>
        <p:spPr>
          <a:xfrm>
            <a:off x="2020711" y="4888089"/>
            <a:ext cx="903111" cy="8466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787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543357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أعزائي الطلاب, أضغطوا على الكأس في أسلف الشاشة, لتشاهدوا المقطع القصير حول المبني والمعرب</a:t>
            </a:r>
            <a:endParaRPr lang="he-IL" dirty="0"/>
          </a:p>
        </p:txBody>
      </p:sp>
      <p:pic>
        <p:nvPicPr>
          <p:cNvPr id="4" name="JQYunYPerfM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8044" y="2393244"/>
            <a:ext cx="7518400" cy="377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42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277005" cy="1280890"/>
          </a:xfrm>
        </p:spPr>
        <p:txBody>
          <a:bodyPr/>
          <a:lstStyle/>
          <a:p>
            <a:pPr algn="r"/>
            <a:r>
              <a:rPr lang="ar-SA" dirty="0" smtClean="0">
                <a:solidFill>
                  <a:srgbClr val="FFC000"/>
                </a:solidFill>
              </a:rPr>
              <a:t>ما هي الكلمات المعربة؟</a:t>
            </a:r>
            <a:endParaRPr lang="he-IL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59467"/>
            <a:ext cx="8915400" cy="4161444"/>
          </a:xfrm>
        </p:spPr>
        <p:txBody>
          <a:bodyPr/>
          <a:lstStyle/>
          <a:p>
            <a:r>
              <a:rPr lang="ar-SA" b="1" dirty="0" smtClean="0"/>
              <a:t>هي الكلمة التي </a:t>
            </a:r>
            <a:r>
              <a:rPr lang="ar-SA" b="1" dirty="0"/>
              <a:t>يتغير </a:t>
            </a:r>
            <a:r>
              <a:rPr lang="ar-SA" b="1" dirty="0" smtClean="0"/>
              <a:t>حركة/شكل آخرها </a:t>
            </a:r>
            <a:r>
              <a:rPr lang="ar-SA" b="1" dirty="0"/>
              <a:t>مع تغير </a:t>
            </a:r>
            <a:r>
              <a:rPr lang="ar-SA" b="1" dirty="0" smtClean="0"/>
              <a:t>موقعها </a:t>
            </a:r>
            <a:r>
              <a:rPr lang="ar-SA" b="1" dirty="0"/>
              <a:t>من </a:t>
            </a:r>
            <a:r>
              <a:rPr lang="ar-SA" b="1" dirty="0" smtClean="0"/>
              <a:t>الإعراب(من الجملة).</a:t>
            </a:r>
          </a:p>
          <a:p>
            <a:endParaRPr lang="he-I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1" t="926" r="14445" b="3767"/>
          <a:stretch/>
        </p:blipFill>
        <p:spPr>
          <a:xfrm>
            <a:off x="1456265" y="2682598"/>
            <a:ext cx="5125156" cy="41754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8" t="10864" r="3689" b="10617"/>
          <a:stretch/>
        </p:blipFill>
        <p:spPr>
          <a:xfrm>
            <a:off x="6581421" y="2682598"/>
            <a:ext cx="5271913" cy="3589867"/>
          </a:xfrm>
          <a:prstGeom prst="rect">
            <a:avLst/>
          </a:prstGeom>
        </p:spPr>
      </p:pic>
      <p:sp>
        <p:nvSpPr>
          <p:cNvPr id="9" name="Oval Callout 8"/>
          <p:cNvSpPr/>
          <p:nvPr/>
        </p:nvSpPr>
        <p:spPr>
          <a:xfrm>
            <a:off x="3686916" y="0"/>
            <a:ext cx="1128889" cy="13095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تعريف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13701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058" y="748288"/>
            <a:ext cx="8911687" cy="1633668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جميع الأسماء في اللغة العربية</a:t>
            </a:r>
            <a:r>
              <a:rPr lang="ar-SA" dirty="0" smtClean="0">
                <a:solidFill>
                  <a:srgbClr val="FFC000"/>
                </a:solidFill>
              </a:rPr>
              <a:t> مُعربة </a:t>
            </a:r>
            <a:r>
              <a:rPr lang="ar-SA" u="sng" dirty="0" smtClean="0"/>
              <a:t>ما عدا </a:t>
            </a:r>
            <a:r>
              <a:rPr lang="ar-SA" i="1" dirty="0" smtClean="0"/>
              <a:t>مجموعة محصورة من الأسماء سنذكرها عندما ننتقل للاسم المبني.</a:t>
            </a:r>
            <a:endParaRPr lang="he-IL" i="1" dirty="0"/>
          </a:p>
        </p:txBody>
      </p:sp>
      <p:sp>
        <p:nvSpPr>
          <p:cNvPr id="5" name="Rounded Rectangle 4"/>
          <p:cNvSpPr/>
          <p:nvPr/>
        </p:nvSpPr>
        <p:spPr>
          <a:xfrm>
            <a:off x="1941689" y="3465689"/>
            <a:ext cx="8839200" cy="162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1600" dirty="0" smtClean="0"/>
              <a:t>الأسماء</a:t>
            </a:r>
            <a:r>
              <a:rPr lang="ar-SA" sz="1600" b="1" dirty="0" smtClean="0"/>
              <a:t> المعربة هي الأسماء التي تتغير حركة اخرها حسب تغير موقعها في الجملة.</a:t>
            </a:r>
          </a:p>
          <a:p>
            <a:pPr algn="ctr">
              <a:lnSpc>
                <a:spcPct val="150000"/>
              </a:lnSpc>
            </a:pPr>
            <a:r>
              <a:rPr lang="ar-SA" sz="1600" b="1" dirty="0" smtClean="0"/>
              <a:t>مثال على ذلك : حضر تلاميذُ الصفّ /  رأيت تلاميذَ الصفّ / تحدّثت مع تلاميذِ الصفّ.</a:t>
            </a:r>
            <a:endParaRPr lang="he-IL" sz="1600" b="1" dirty="0"/>
          </a:p>
        </p:txBody>
      </p:sp>
    </p:spTree>
    <p:extLst>
      <p:ext uri="{BB962C8B-B14F-4D97-AF65-F5344CB8AC3E}">
        <p14:creationId xmlns:p14="http://schemas.microsoft.com/office/powerpoint/2010/main" val="381226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rgbClr val="FFC000"/>
                </a:solidFill>
              </a:rPr>
              <a:t>حالات إعراب الاسم وعلاماته</a:t>
            </a:r>
            <a:endParaRPr lang="he-IL" dirty="0">
              <a:solidFill>
                <a:srgbClr val="FFC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علامة الرفع – الضمة  (  ُ  )</a:t>
            </a:r>
          </a:p>
          <a:p>
            <a:r>
              <a:rPr lang="ar-SA" dirty="0" smtClean="0"/>
              <a:t>علامة النصب – الفتحة  (   َ  )</a:t>
            </a:r>
          </a:p>
          <a:p>
            <a:r>
              <a:rPr lang="ar-SA" dirty="0" smtClean="0"/>
              <a:t>علامة الجر  – الكسرة   (  ِ   )</a:t>
            </a:r>
          </a:p>
          <a:p>
            <a:r>
              <a:rPr lang="ar-SA" dirty="0" smtClean="0"/>
              <a:t>علامة الجزم – السكون  (  ْ  )</a:t>
            </a:r>
            <a:endParaRPr lang="he-IL" dirty="0"/>
          </a:p>
        </p:txBody>
      </p:sp>
      <p:sp>
        <p:nvSpPr>
          <p:cNvPr id="6" name="Cloud Callout 5"/>
          <p:cNvSpPr/>
          <p:nvPr/>
        </p:nvSpPr>
        <p:spPr>
          <a:xfrm>
            <a:off x="1399822" y="993422"/>
            <a:ext cx="3172178" cy="421075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حالة الجر خاصة بالاسماء فقط لأنّ الأفعال لا تسبقها حروف جر</a:t>
            </a:r>
            <a:endParaRPr lang="he-IL" dirty="0"/>
          </a:p>
        </p:txBody>
      </p:sp>
      <p:sp>
        <p:nvSpPr>
          <p:cNvPr id="7" name="Cloud Callout 6"/>
          <p:cNvSpPr/>
          <p:nvPr/>
        </p:nvSpPr>
        <p:spPr>
          <a:xfrm>
            <a:off x="4690534" y="2547133"/>
            <a:ext cx="3172178" cy="421075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حالة الجزم خاصة بالافعال فقط لأنّ حروف الجزم تسبق الأفعال فقط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7845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C000"/>
                </a:solidFill>
              </a:rPr>
              <a:t>أنظر إلى المثال الاتي لتفهم الاسم المعرب.</a:t>
            </a:r>
            <a:endParaRPr lang="he-IL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جاء </a:t>
            </a:r>
            <a:r>
              <a:rPr lang="ar-SA" dirty="0" smtClean="0">
                <a:solidFill>
                  <a:srgbClr val="92D050"/>
                </a:solidFill>
              </a:rPr>
              <a:t>الطالبُ</a:t>
            </a:r>
            <a:r>
              <a:rPr lang="ar-SA" dirty="0" smtClean="0"/>
              <a:t>- فاعل مرفوع وعلامة رفعه الضمة الظاهرة على اخره.</a:t>
            </a:r>
          </a:p>
          <a:p>
            <a:r>
              <a:rPr lang="ar-SA" dirty="0" smtClean="0"/>
              <a:t>رأيت </a:t>
            </a:r>
            <a:r>
              <a:rPr lang="ar-SA" dirty="0" smtClean="0">
                <a:solidFill>
                  <a:srgbClr val="92D050"/>
                </a:solidFill>
              </a:rPr>
              <a:t>الطالبَ</a:t>
            </a:r>
            <a:r>
              <a:rPr lang="ar-SA" dirty="0" smtClean="0"/>
              <a:t>: مفعول به منصوب وعلامة نصبه الفتحه الظاهره على اخره.</a:t>
            </a:r>
          </a:p>
          <a:p>
            <a:r>
              <a:rPr lang="ar-SA" dirty="0" smtClean="0"/>
              <a:t>سلّمتُ على </a:t>
            </a:r>
            <a:r>
              <a:rPr lang="ar-SA" dirty="0" smtClean="0">
                <a:solidFill>
                  <a:srgbClr val="92D050"/>
                </a:solidFill>
              </a:rPr>
              <a:t>الطالبِ</a:t>
            </a:r>
            <a:r>
              <a:rPr lang="ar-SA" dirty="0" smtClean="0"/>
              <a:t>: اسم مجرور وعلامة جرّه الكسرة الظاهرة على اخره.</a:t>
            </a:r>
          </a:p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r>
              <a:rPr lang="ar-SA" b="1" dirty="0" smtClean="0"/>
              <a:t>نلاحظ من هذا المثال أن الاسم المعرب تتغير حركته أو شكل اخره عند تغير مكانه في الجملة.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005846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rgbClr val="FFC000"/>
                </a:solidFill>
              </a:rPr>
              <a:t>أيّ الأفعال هي معربة؟</a:t>
            </a:r>
            <a:endParaRPr lang="he-IL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SA" sz="2000" b="1" dirty="0" smtClean="0">
                <a:solidFill>
                  <a:srgbClr val="00B050"/>
                </a:solidFill>
              </a:rPr>
              <a:t>الفعل المضارع </a:t>
            </a:r>
            <a:r>
              <a:rPr lang="ar-SA" b="1" dirty="0" smtClean="0"/>
              <a:t>معرب أي تتغير حركته حسب موقعه من الإعراب.</a:t>
            </a:r>
          </a:p>
          <a:p>
            <a:r>
              <a:rPr lang="ar-SA" dirty="0" smtClean="0"/>
              <a:t>الفعل المضارع يكون مرفوعا وعلامة الرفع هي الضمه اذا لم يسبقه حرف نصب أو جزم, نحو: يُحضّرُ الطالبُ دروسَه.</a:t>
            </a:r>
          </a:p>
          <a:p>
            <a:r>
              <a:rPr lang="ar-SA" dirty="0" smtClean="0">
                <a:solidFill>
                  <a:srgbClr val="FF0000"/>
                </a:solidFill>
              </a:rPr>
              <a:t>يُحضّرُ: </a:t>
            </a:r>
            <a:r>
              <a:rPr lang="ar-SA" dirty="0" smtClean="0"/>
              <a:t>فعل مضارع مرفوع وعلامة رفعه الضمة الظاهرة على اخره.</a:t>
            </a:r>
          </a:p>
          <a:p>
            <a:r>
              <a:rPr lang="ar-SA" dirty="0" smtClean="0"/>
              <a:t>ينصب الفعل المضارع اذا سبقه أحد حروف النصضب بالفتحة, نحو : لن </a:t>
            </a:r>
            <a:r>
              <a:rPr lang="ar-SA" dirty="0" smtClean="0">
                <a:solidFill>
                  <a:srgbClr val="FF0000"/>
                </a:solidFill>
              </a:rPr>
              <a:t>ينجحَ</a:t>
            </a:r>
            <a:r>
              <a:rPr lang="ar-SA" dirty="0" smtClean="0"/>
              <a:t> الكسولُ : فعل مضارع منصوب وعلامة نصبه الفتحة.</a:t>
            </a:r>
          </a:p>
          <a:p>
            <a:r>
              <a:rPr lang="ar-SA" dirty="0" smtClean="0"/>
              <a:t>يجزم الفعل المضارع اذا سبقه جازم(حرف جزم) وعلامة الجزم الأساسية هي السكون , نحو: لم </a:t>
            </a:r>
            <a:r>
              <a:rPr lang="ar-SA" dirty="0" smtClean="0">
                <a:solidFill>
                  <a:srgbClr val="FF0000"/>
                </a:solidFill>
              </a:rPr>
              <a:t>أدرُسْ</a:t>
            </a:r>
            <a:r>
              <a:rPr lang="ar-SA" dirty="0" smtClean="0"/>
              <a:t> جيدًا للامتحانِ.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30941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5"/>
                </a:solidFill>
              </a:rPr>
              <a:t>والان ننتقل الى الكلمات المبنية.</a:t>
            </a:r>
            <a:endParaRPr lang="he-IL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2800" dirty="0" smtClean="0"/>
              <a:t>أوّلا: </a:t>
            </a:r>
            <a:r>
              <a:rPr lang="ar-SA" sz="2800" dirty="0" smtClean="0">
                <a:solidFill>
                  <a:schemeClr val="accent6"/>
                </a:solidFill>
              </a:rPr>
              <a:t>ما هو المبني؟</a:t>
            </a:r>
          </a:p>
          <a:p>
            <a:r>
              <a:rPr lang="ar-SA" sz="2800" dirty="0" smtClean="0">
                <a:solidFill>
                  <a:schemeClr val="accent6"/>
                </a:solidFill>
              </a:rPr>
              <a:t>هو الكلمة أو الاسم الذي لا يتغير شكل اخره حتى لو تغيّر موقعه من الجملة ويلزم صورة وشكل واحد.</a:t>
            </a:r>
          </a:p>
          <a:p>
            <a:pPr marL="0" indent="0">
              <a:buNone/>
            </a:pPr>
            <a:endParaRPr lang="ar-SA" sz="2800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ar-SA" sz="2800" dirty="0" smtClean="0">
                <a:solidFill>
                  <a:schemeClr val="tx1"/>
                </a:solidFill>
              </a:rPr>
              <a:t>نحْوَ :  </a:t>
            </a:r>
            <a:r>
              <a:rPr lang="ar-SA" sz="2800" dirty="0" smtClean="0">
                <a:solidFill>
                  <a:schemeClr val="accent4"/>
                </a:solidFill>
              </a:rPr>
              <a:t>هذه</a:t>
            </a:r>
            <a:r>
              <a:rPr lang="ar-SA" sz="2800" dirty="0" smtClean="0">
                <a:solidFill>
                  <a:schemeClr val="tx1"/>
                </a:solidFill>
              </a:rPr>
              <a:t> طالبةٌ   كلّمَت المعلمة </a:t>
            </a:r>
            <a:r>
              <a:rPr lang="ar-SA" sz="2800" dirty="0" smtClean="0">
                <a:solidFill>
                  <a:schemeClr val="accent4"/>
                </a:solidFill>
              </a:rPr>
              <a:t>هذه</a:t>
            </a:r>
            <a:r>
              <a:rPr lang="ar-SA" sz="2800" dirty="0" smtClean="0">
                <a:solidFill>
                  <a:schemeClr val="tx1"/>
                </a:solidFill>
              </a:rPr>
              <a:t> الطالبةَ.</a:t>
            </a:r>
          </a:p>
          <a:p>
            <a:pPr marL="0" indent="0">
              <a:buNone/>
            </a:pPr>
            <a:r>
              <a:rPr lang="ar-SA" sz="2800" dirty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                     سلّمتُ على </a:t>
            </a:r>
            <a:r>
              <a:rPr lang="ar-SA" sz="2800" dirty="0" smtClean="0">
                <a:solidFill>
                  <a:schemeClr val="accent4"/>
                </a:solidFill>
              </a:rPr>
              <a:t>هذه</a:t>
            </a:r>
            <a:r>
              <a:rPr lang="ar-SA" sz="2800" dirty="0" smtClean="0">
                <a:solidFill>
                  <a:schemeClr val="tx1"/>
                </a:solidFill>
              </a:rPr>
              <a:t> الطالبةِ.</a:t>
            </a:r>
          </a:p>
          <a:p>
            <a:endParaRPr lang="he-IL" sz="2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99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5"/>
                </a:solidFill>
              </a:rPr>
              <a:t>الأسماء المبنية, ما هي؟</a:t>
            </a:r>
            <a:endParaRPr lang="he-IL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99467"/>
          </a:xfrm>
        </p:spPr>
        <p:txBody>
          <a:bodyPr>
            <a:normAutofit fontScale="92500" lnSpcReduction="10000"/>
          </a:bodyPr>
          <a:lstStyle/>
          <a:p>
            <a:r>
              <a:rPr lang="ar-SA" dirty="0" smtClean="0"/>
              <a:t>ذكرنا سابقا أنّ الأسماء المبنية هي الاسماء التي لا يطرأ أي تغيير على شكلها حتى لو تغير مكانها في سياق الجملة.</a:t>
            </a:r>
          </a:p>
          <a:p>
            <a:r>
              <a:rPr lang="ar-SA" dirty="0" smtClean="0"/>
              <a:t>كما أوردنا ذكر ما هي  الأسماء المبنية , كونها تنحصر في مجموعة صغيرة وكل ما هو ليس ضمن هذه المجموعة من الأسماء إذن فهو معربا.</a:t>
            </a:r>
          </a:p>
          <a:p>
            <a:r>
              <a:rPr lang="ar-SA" b="1" dirty="0" smtClean="0">
                <a:solidFill>
                  <a:srgbClr val="00B0F0"/>
                </a:solidFill>
              </a:rPr>
              <a:t>الأسماء المبنية هي </a:t>
            </a:r>
            <a:r>
              <a:rPr lang="ar-SA" b="1" smtClean="0">
                <a:solidFill>
                  <a:srgbClr val="00B0F0"/>
                </a:solidFill>
              </a:rPr>
              <a:t>: </a:t>
            </a:r>
            <a:endParaRPr lang="ar-SA" b="1"/>
          </a:p>
          <a:p>
            <a:pPr marL="0" indent="0">
              <a:buNone/>
            </a:pPr>
            <a:r>
              <a:rPr lang="ar-SA" b="1"/>
              <a:t>1</a:t>
            </a:r>
            <a:r>
              <a:rPr lang="ar-SA" b="1" smtClean="0"/>
              <a:t> </a:t>
            </a:r>
            <a:r>
              <a:rPr lang="ar-SA" b="1"/>
              <a:t>ـ الضمائر</a:t>
            </a:r>
            <a:r>
              <a:rPr lang="ar-SA"/>
              <a:t>: </a:t>
            </a:r>
            <a:r>
              <a:rPr lang="ar-SA" b="1"/>
              <a:t>أنا ـ أنت ـ أنت ـ أنتما ـ أنتم ـ أنتن ـ هو ـ هي ـ هما ـ هم ـ هن ـ نحن.</a:t>
            </a:r>
            <a:endParaRPr lang="ar-SA"/>
          </a:p>
          <a:p>
            <a:pPr marL="0" indent="0">
              <a:buNone/>
            </a:pPr>
            <a:r>
              <a:rPr lang="ar-SA" b="1"/>
              <a:t>مثال: أَنَا تِلْمِيذٌ مُوَاظِبٌ. </a:t>
            </a:r>
            <a:endParaRPr lang="ar-SA"/>
          </a:p>
          <a:p>
            <a:pPr marL="0" indent="0">
              <a:buNone/>
            </a:pPr>
            <a:r>
              <a:rPr lang="ar-SA" b="1"/>
              <a:t>2</a:t>
            </a:r>
            <a:r>
              <a:rPr lang="ar-SA" b="1" smtClean="0"/>
              <a:t> </a:t>
            </a:r>
            <a:r>
              <a:rPr lang="ar-SA" b="1"/>
              <a:t>ـ أسماء الإشارة: هذا ـ هذه ـ هؤلاء ـ ذلك ـ  تلك ـ أولئك. باستثناء: هذان ـ هاتان. لأنهما يتغيران حسب موقعهما في الإعراب.</a:t>
            </a:r>
            <a:endParaRPr lang="ar-SA"/>
          </a:p>
          <a:p>
            <a:pPr marL="0" indent="0">
              <a:buNone/>
            </a:pPr>
            <a:r>
              <a:rPr lang="ar-SA" b="1"/>
              <a:t>مثال: هَذِهِ مَدْرَسَةٌ.</a:t>
            </a:r>
            <a:endParaRPr lang="ar-SA"/>
          </a:p>
          <a:p>
            <a:pPr marL="0" indent="0">
              <a:buNone/>
            </a:pPr>
            <a:r>
              <a:rPr lang="ar-SA" b="1"/>
              <a:t>3</a:t>
            </a:r>
            <a:r>
              <a:rPr lang="ar-SA" b="1" smtClean="0"/>
              <a:t> </a:t>
            </a:r>
            <a:r>
              <a:rPr lang="ar-SA" b="1"/>
              <a:t>ـ الأسماء الموصولة: الذي ـ التي ـ الذين ـ اللائي أو اللاتي. باستثناء: اللذان واللتان، لأنهما يتغيران حسب موقعهما في الإعراب</a:t>
            </a:r>
            <a:r>
              <a:rPr lang="ar-SA" b="1" smtClean="0"/>
              <a:t>.</a:t>
            </a:r>
            <a:endParaRPr lang="ar-SA"/>
          </a:p>
          <a:p>
            <a:pPr marL="0" indent="0">
              <a:buNone/>
            </a:pPr>
            <a:r>
              <a:rPr lang="ar-SA" b="1" smtClean="0"/>
              <a:t> </a:t>
            </a:r>
            <a:r>
              <a:rPr lang="ar-SA" b="1"/>
              <a:t>                                       مثال: رَأَيْتُ الَّتِي فَازَتْ.</a:t>
            </a:r>
            <a:endParaRPr lang="ar-SA"/>
          </a:p>
          <a:p>
            <a:endParaRPr lang="ar-SA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4897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302</TotalTime>
  <Words>814</Words>
  <Application>Microsoft Office PowerPoint</Application>
  <PresentationFormat>Widescreen</PresentationFormat>
  <Paragraphs>116</Paragraphs>
  <Slides>17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</vt:lpstr>
      <vt:lpstr>Calibri</vt:lpstr>
      <vt:lpstr>Century Gothic</vt:lpstr>
      <vt:lpstr>Gisha</vt:lpstr>
      <vt:lpstr>Tahoma</vt:lpstr>
      <vt:lpstr>Wingdings 3</vt:lpstr>
      <vt:lpstr>Wisp</vt:lpstr>
      <vt:lpstr>الكلمات المبنية والمعربة.</vt:lpstr>
      <vt:lpstr>أعزائي الطلاب, أضغطوا على الكأس في أسلف الشاشة, لتشاهدوا المقطع القصير حول المبني والمعرب</vt:lpstr>
      <vt:lpstr>ما هي الكلمات المعربة؟</vt:lpstr>
      <vt:lpstr>جميع الأسماء في اللغة العربية مُعربة ما عدا مجموعة محصورة من الأسماء سنذكرها عندما ننتقل للاسم المبني.</vt:lpstr>
      <vt:lpstr>حالات إعراب الاسم وعلاماته</vt:lpstr>
      <vt:lpstr>أنظر إلى المثال الاتي لتفهم الاسم المعرب.</vt:lpstr>
      <vt:lpstr>أيّ الأفعال هي معربة؟</vt:lpstr>
      <vt:lpstr>والان ننتقل الى الكلمات المبنية.</vt:lpstr>
      <vt:lpstr>الأسماء المبنية, ما هي؟</vt:lpstr>
      <vt:lpstr>PowerPoint Presentation</vt:lpstr>
      <vt:lpstr>فعل الماضي من الأفعال مبنية.</vt:lpstr>
      <vt:lpstr>فعل الأمر هو فعل مبنيٌ.</vt:lpstr>
      <vt:lpstr>الحروف جميعها مبنية بدون استثناء.</vt:lpstr>
      <vt:lpstr>والان ننتقل إلى الاستمتاع بلعبة تعليمية في موضوع «المبني والمعرب»</vt:lpstr>
      <vt:lpstr>PowerPoint Presentation</vt:lpstr>
      <vt:lpstr>اضغط على الكأس الموجود في أسفل الشاشة, ثم اضغط على الروابط, وقم بحل الألعاب التعليمية, وتصوير الحل وإرساله لمربّيك.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الكلمات المبنية والمعربة.</dc:title>
  <dc:creator>tark ramaden</dc:creator>
  <cp:lastModifiedBy>tark ramaden</cp:lastModifiedBy>
  <cp:revision>20</cp:revision>
  <dcterms:created xsi:type="dcterms:W3CDTF">2021-02-21T13:17:24Z</dcterms:created>
  <dcterms:modified xsi:type="dcterms:W3CDTF">2021-02-22T06:29:33Z</dcterms:modified>
</cp:coreProperties>
</file>